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</p:sldMasterIdLst>
  <p:notesMasterIdLst>
    <p:notesMasterId r:id="rId41"/>
  </p:notesMasterIdLst>
  <p:handoutMasterIdLst>
    <p:handoutMasterId r:id="rId42"/>
  </p:handoutMasterIdLst>
  <p:sldIdLst>
    <p:sldId id="423" r:id="rId3"/>
    <p:sldId id="890" r:id="rId4"/>
    <p:sldId id="850" r:id="rId5"/>
    <p:sldId id="891" r:id="rId6"/>
    <p:sldId id="874" r:id="rId7"/>
    <p:sldId id="853" r:id="rId8"/>
    <p:sldId id="854" r:id="rId9"/>
    <p:sldId id="855" r:id="rId10"/>
    <p:sldId id="861" r:id="rId11"/>
    <p:sldId id="875" r:id="rId12"/>
    <p:sldId id="857" r:id="rId13"/>
    <p:sldId id="868" r:id="rId14"/>
    <p:sldId id="860" r:id="rId15"/>
    <p:sldId id="881" r:id="rId16"/>
    <p:sldId id="876" r:id="rId17"/>
    <p:sldId id="871" r:id="rId18"/>
    <p:sldId id="882" r:id="rId19"/>
    <p:sldId id="866" r:id="rId20"/>
    <p:sldId id="886" r:id="rId21"/>
    <p:sldId id="867" r:id="rId22"/>
    <p:sldId id="885" r:id="rId23"/>
    <p:sldId id="887" r:id="rId24"/>
    <p:sldId id="888" r:id="rId25"/>
    <p:sldId id="863" r:id="rId26"/>
    <p:sldId id="869" r:id="rId27"/>
    <p:sldId id="898" r:id="rId28"/>
    <p:sldId id="870" r:id="rId29"/>
    <p:sldId id="877" r:id="rId30"/>
    <p:sldId id="900" r:id="rId31"/>
    <p:sldId id="901" r:id="rId32"/>
    <p:sldId id="899" r:id="rId33"/>
    <p:sldId id="878" r:id="rId34"/>
    <p:sldId id="498" r:id="rId35"/>
    <p:sldId id="893" r:id="rId36"/>
    <p:sldId id="894" r:id="rId37"/>
    <p:sldId id="902" r:id="rId38"/>
    <p:sldId id="903" r:id="rId39"/>
    <p:sldId id="896" r:id="rId4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FF"/>
    <a:srgbClr val="3333CC"/>
    <a:srgbClr val="9933FF"/>
    <a:srgbClr val="669900"/>
    <a:srgbClr val="CC99FF"/>
    <a:srgbClr val="FFFFCC"/>
    <a:srgbClr val="0000CC"/>
    <a:srgbClr val="CC0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83871" autoAdjust="0"/>
  </p:normalViewPr>
  <p:slideViewPr>
    <p:cSldViewPr>
      <p:cViewPr varScale="1">
        <p:scale>
          <a:sx n="85" d="100"/>
          <a:sy n="85" d="100"/>
        </p:scale>
        <p:origin x="1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94E8A-2F53-6D44-89DF-40B17025700C}" type="doc">
      <dgm:prSet loTypeId="urn:microsoft.com/office/officeart/2005/8/layout/vList4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25AD0B3-BB7E-F549-B276-FBD4B02BF04B}">
      <dgm:prSet phldrT="[Text]" custT="1"/>
      <dgm:spPr/>
      <dgm:t>
        <a:bodyPr/>
        <a:lstStyle/>
        <a:p>
          <a:r>
            <a:rPr lang="en-US" sz="2800" err="1"/>
            <a:t>Kesehatan</a:t>
          </a:r>
          <a:r>
            <a:rPr lang="en-US" sz="2800"/>
            <a:t> </a:t>
          </a:r>
          <a:r>
            <a:rPr lang="en-US" sz="2800" err="1"/>
            <a:t>Ternak</a:t>
          </a:r>
          <a:endParaRPr lang="en-US" sz="2800"/>
        </a:p>
      </dgm:t>
    </dgm:pt>
    <dgm:pt modelId="{AFBE9F22-1435-EF4A-82DC-5BF41CB9CB58}" type="parTrans" cxnId="{3F7AE206-E429-4C46-B966-080920C24B14}">
      <dgm:prSet/>
      <dgm:spPr/>
      <dgm:t>
        <a:bodyPr/>
        <a:lstStyle/>
        <a:p>
          <a:endParaRPr lang="en-US"/>
        </a:p>
      </dgm:t>
    </dgm:pt>
    <dgm:pt modelId="{ACF27D61-476B-5748-90EC-1165E0BA03A4}" type="sibTrans" cxnId="{3F7AE206-E429-4C46-B966-080920C24B14}">
      <dgm:prSet/>
      <dgm:spPr/>
      <dgm:t>
        <a:bodyPr/>
        <a:lstStyle/>
        <a:p>
          <a:endParaRPr lang="en-US"/>
        </a:p>
      </dgm:t>
    </dgm:pt>
    <dgm:pt modelId="{47463818-C61D-F644-ABC6-D5C2993BFDC0}">
      <dgm:prSet phldrT="[Text]" custT="1"/>
      <dgm:spPr/>
      <dgm:t>
        <a:bodyPr/>
        <a:lstStyle/>
        <a:p>
          <a:r>
            <a:rPr lang="en-US" sz="2800" err="1"/>
            <a:t>Pemerahan</a:t>
          </a:r>
          <a:r>
            <a:rPr lang="en-US" sz="2800"/>
            <a:t> </a:t>
          </a:r>
          <a:r>
            <a:rPr lang="en-US" sz="2800" err="1"/>
            <a:t>Higienis</a:t>
          </a:r>
          <a:endParaRPr lang="en-US" sz="2800"/>
        </a:p>
      </dgm:t>
    </dgm:pt>
    <dgm:pt modelId="{86D32AD0-FECB-6143-BB78-59E90099D942}" type="parTrans" cxnId="{60648692-3393-C948-99E7-671D7338E1F0}">
      <dgm:prSet/>
      <dgm:spPr/>
      <dgm:t>
        <a:bodyPr/>
        <a:lstStyle/>
        <a:p>
          <a:endParaRPr lang="en-US"/>
        </a:p>
      </dgm:t>
    </dgm:pt>
    <dgm:pt modelId="{DE1934A3-F723-3540-AF3A-152B619421D3}" type="sibTrans" cxnId="{60648692-3393-C948-99E7-671D7338E1F0}">
      <dgm:prSet/>
      <dgm:spPr/>
      <dgm:t>
        <a:bodyPr/>
        <a:lstStyle/>
        <a:p>
          <a:endParaRPr lang="en-US"/>
        </a:p>
      </dgm:t>
    </dgm:pt>
    <dgm:pt modelId="{6822B908-87A7-A346-83B4-761B16411707}">
      <dgm:prSet phldrT="[Text]" custT="1"/>
      <dgm:spPr/>
      <dgm:t>
        <a:bodyPr/>
        <a:lstStyle/>
        <a:p>
          <a:r>
            <a:rPr lang="en-US" sz="2800" err="1"/>
            <a:t>Pakan</a:t>
          </a:r>
          <a:r>
            <a:rPr lang="en-US" sz="2800"/>
            <a:t> </a:t>
          </a:r>
          <a:r>
            <a:rPr lang="en-US" sz="2800" err="1"/>
            <a:t>dan</a:t>
          </a:r>
          <a:r>
            <a:rPr lang="en-US" sz="2800"/>
            <a:t> Air </a:t>
          </a:r>
          <a:r>
            <a:rPr lang="en-US" sz="2800" err="1"/>
            <a:t>Minum</a:t>
          </a:r>
          <a:endParaRPr lang="en-US" sz="2800"/>
        </a:p>
      </dgm:t>
    </dgm:pt>
    <dgm:pt modelId="{8EA19450-ABE7-4049-97A1-75C6B06ED949}" type="parTrans" cxnId="{A6DC2912-D9B9-8B45-85C1-472C67AEB6B9}">
      <dgm:prSet/>
      <dgm:spPr/>
      <dgm:t>
        <a:bodyPr/>
        <a:lstStyle/>
        <a:p>
          <a:endParaRPr lang="en-US"/>
        </a:p>
      </dgm:t>
    </dgm:pt>
    <dgm:pt modelId="{A44E57FF-244F-5B42-BCCB-8F2DA600CB0F}" type="sibTrans" cxnId="{A6DC2912-D9B9-8B45-85C1-472C67AEB6B9}">
      <dgm:prSet/>
      <dgm:spPr/>
      <dgm:t>
        <a:bodyPr/>
        <a:lstStyle/>
        <a:p>
          <a:endParaRPr lang="en-US"/>
        </a:p>
      </dgm:t>
    </dgm:pt>
    <dgm:pt modelId="{FDA97FDE-81B3-8947-ACD9-9CD1E04365E8}">
      <dgm:prSet custT="1"/>
      <dgm:spPr/>
      <dgm:t>
        <a:bodyPr/>
        <a:lstStyle/>
        <a:p>
          <a:r>
            <a:rPr lang="en-US" sz="2800" err="1"/>
            <a:t>Kesejahteraan</a:t>
          </a:r>
          <a:r>
            <a:rPr lang="en-US" sz="2800"/>
            <a:t> </a:t>
          </a:r>
          <a:r>
            <a:rPr lang="en-US" sz="2800" err="1"/>
            <a:t>Hewan</a:t>
          </a:r>
          <a:endParaRPr lang="en-US" sz="2800"/>
        </a:p>
      </dgm:t>
    </dgm:pt>
    <dgm:pt modelId="{1089FE5A-8CE4-B242-8DAD-D34F94BD13D3}" type="parTrans" cxnId="{3B4A5B75-49C7-514B-B541-5AE09BDBAC59}">
      <dgm:prSet/>
      <dgm:spPr/>
      <dgm:t>
        <a:bodyPr/>
        <a:lstStyle/>
        <a:p>
          <a:endParaRPr lang="en-US"/>
        </a:p>
      </dgm:t>
    </dgm:pt>
    <dgm:pt modelId="{3124104A-7E99-144D-AEFD-C7B4EA4CD387}" type="sibTrans" cxnId="{3B4A5B75-49C7-514B-B541-5AE09BDBAC59}">
      <dgm:prSet/>
      <dgm:spPr/>
      <dgm:t>
        <a:bodyPr/>
        <a:lstStyle/>
        <a:p>
          <a:endParaRPr lang="en-US"/>
        </a:p>
      </dgm:t>
    </dgm:pt>
    <dgm:pt modelId="{570C8CBD-79A7-E04F-A6ED-76C78F51FE1B}">
      <dgm:prSet custT="1"/>
      <dgm:spPr/>
      <dgm:t>
        <a:bodyPr/>
        <a:lstStyle/>
        <a:p>
          <a:r>
            <a:rPr lang="en-US" sz="2800" err="1"/>
            <a:t>Lingkungan</a:t>
          </a:r>
          <a:endParaRPr lang="en-US" sz="2800"/>
        </a:p>
      </dgm:t>
    </dgm:pt>
    <dgm:pt modelId="{8B95DB24-AE16-2B49-95E5-445B57A644E0}" type="parTrans" cxnId="{9648F0DD-2B27-2145-9D61-C3721CA3D01D}">
      <dgm:prSet/>
      <dgm:spPr/>
      <dgm:t>
        <a:bodyPr/>
        <a:lstStyle/>
        <a:p>
          <a:endParaRPr lang="en-US"/>
        </a:p>
      </dgm:t>
    </dgm:pt>
    <dgm:pt modelId="{0B2C9993-1EC6-BC4E-859C-DDBD54662C16}" type="sibTrans" cxnId="{9648F0DD-2B27-2145-9D61-C3721CA3D01D}">
      <dgm:prSet/>
      <dgm:spPr/>
      <dgm:t>
        <a:bodyPr/>
        <a:lstStyle/>
        <a:p>
          <a:endParaRPr lang="en-US"/>
        </a:p>
      </dgm:t>
    </dgm:pt>
    <dgm:pt modelId="{A4A96AB9-1EE6-494E-BF1C-936FD91BD65A}" type="pres">
      <dgm:prSet presAssocID="{7D794E8A-2F53-6D44-89DF-40B17025700C}" presName="linear" presStyleCnt="0">
        <dgm:presLayoutVars>
          <dgm:dir/>
          <dgm:resizeHandles val="exact"/>
        </dgm:presLayoutVars>
      </dgm:prSet>
      <dgm:spPr/>
    </dgm:pt>
    <dgm:pt modelId="{A7B79CD9-C5BA-C24E-9D9A-44951904E1D9}" type="pres">
      <dgm:prSet presAssocID="{725AD0B3-BB7E-F549-B276-FBD4B02BF04B}" presName="comp" presStyleCnt="0"/>
      <dgm:spPr/>
    </dgm:pt>
    <dgm:pt modelId="{08D6D372-9504-1A40-972D-0FC34785B7E9}" type="pres">
      <dgm:prSet presAssocID="{725AD0B3-BB7E-F549-B276-FBD4B02BF04B}" presName="box" presStyleLbl="node1" presStyleIdx="0" presStyleCnt="5" custScaleY="70567"/>
      <dgm:spPr/>
    </dgm:pt>
    <dgm:pt modelId="{29BB21FB-23FF-614C-8630-3877D4820679}" type="pres">
      <dgm:prSet presAssocID="{725AD0B3-BB7E-F549-B276-FBD4B02BF04B}" presName="img" presStyleLbl="fgImgPlace1" presStyleIdx="0" presStyleCnt="5" custScaleX="101496" custScaleY="7557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8000"/>
          </a:solidFill>
        </a:ln>
      </dgm:spPr>
    </dgm:pt>
    <dgm:pt modelId="{D88CCF8C-38F0-EF48-A5B8-BA3C2642AE4D}" type="pres">
      <dgm:prSet presAssocID="{725AD0B3-BB7E-F549-B276-FBD4B02BF04B}" presName="text" presStyleLbl="node1" presStyleIdx="0" presStyleCnt="5">
        <dgm:presLayoutVars>
          <dgm:bulletEnabled val="1"/>
        </dgm:presLayoutVars>
      </dgm:prSet>
      <dgm:spPr/>
    </dgm:pt>
    <dgm:pt modelId="{ED613BB3-9850-E641-B996-B59153D89296}" type="pres">
      <dgm:prSet presAssocID="{ACF27D61-476B-5748-90EC-1165E0BA03A4}" presName="spacer" presStyleCnt="0"/>
      <dgm:spPr/>
    </dgm:pt>
    <dgm:pt modelId="{EAE0316F-2F6F-5046-91D4-1D4673F87CEA}" type="pres">
      <dgm:prSet presAssocID="{47463818-C61D-F644-ABC6-D5C2993BFDC0}" presName="comp" presStyleCnt="0"/>
      <dgm:spPr/>
    </dgm:pt>
    <dgm:pt modelId="{0A1CC9D0-A7F9-614B-B94F-78707B704177}" type="pres">
      <dgm:prSet presAssocID="{47463818-C61D-F644-ABC6-D5C2993BFDC0}" presName="box" presStyleLbl="node1" presStyleIdx="1" presStyleCnt="5" custScaleY="70567"/>
      <dgm:spPr/>
    </dgm:pt>
    <dgm:pt modelId="{BB9C9146-11AE-1343-A7CF-BEB4E30900BE}" type="pres">
      <dgm:prSet presAssocID="{47463818-C61D-F644-ABC6-D5C2993BFDC0}" presName="img" presStyleLbl="fgImgPlace1" presStyleIdx="1" presStyleCnt="5" custScaleX="101496" custScaleY="5984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8000"/>
          </a:solidFill>
        </a:ln>
      </dgm:spPr>
    </dgm:pt>
    <dgm:pt modelId="{E8A34F93-3292-EA4F-8D0B-1F6C67F65DD2}" type="pres">
      <dgm:prSet presAssocID="{47463818-C61D-F644-ABC6-D5C2993BFDC0}" presName="text" presStyleLbl="node1" presStyleIdx="1" presStyleCnt="5">
        <dgm:presLayoutVars>
          <dgm:bulletEnabled val="1"/>
        </dgm:presLayoutVars>
      </dgm:prSet>
      <dgm:spPr/>
    </dgm:pt>
    <dgm:pt modelId="{726610A0-0DFF-D941-8796-1CB442E6FE38}" type="pres">
      <dgm:prSet presAssocID="{DE1934A3-F723-3540-AF3A-152B619421D3}" presName="spacer" presStyleCnt="0"/>
      <dgm:spPr/>
    </dgm:pt>
    <dgm:pt modelId="{F6FDBAD4-751F-2C42-A4EB-79A7AA93948B}" type="pres">
      <dgm:prSet presAssocID="{6822B908-87A7-A346-83B4-761B16411707}" presName="comp" presStyleCnt="0"/>
      <dgm:spPr/>
    </dgm:pt>
    <dgm:pt modelId="{034AF40A-DF27-1442-A42B-85BF3CBC3F1A}" type="pres">
      <dgm:prSet presAssocID="{6822B908-87A7-A346-83B4-761B16411707}" presName="box" presStyleLbl="node1" presStyleIdx="2" presStyleCnt="5" custScaleY="70567"/>
      <dgm:spPr/>
    </dgm:pt>
    <dgm:pt modelId="{CDF1AB87-BEE4-D441-9FEA-23F3209218F5}" type="pres">
      <dgm:prSet presAssocID="{6822B908-87A7-A346-83B4-761B16411707}" presName="img" presStyleLbl="fgImgPlace1" presStyleIdx="2" presStyleCnt="5" custScaleX="101496" custScaleY="6519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8000"/>
          </a:solidFill>
        </a:ln>
      </dgm:spPr>
    </dgm:pt>
    <dgm:pt modelId="{C63597BE-C055-1F43-B7FB-EDEBCE748EF3}" type="pres">
      <dgm:prSet presAssocID="{6822B908-87A7-A346-83B4-761B16411707}" presName="text" presStyleLbl="node1" presStyleIdx="2" presStyleCnt="5">
        <dgm:presLayoutVars>
          <dgm:bulletEnabled val="1"/>
        </dgm:presLayoutVars>
      </dgm:prSet>
      <dgm:spPr/>
    </dgm:pt>
    <dgm:pt modelId="{C6DF6430-8B6A-9741-A550-81B566DB7A47}" type="pres">
      <dgm:prSet presAssocID="{A44E57FF-244F-5B42-BCCB-8F2DA600CB0F}" presName="spacer" presStyleCnt="0"/>
      <dgm:spPr/>
    </dgm:pt>
    <dgm:pt modelId="{EEB1E0E3-6E70-464F-9D42-482F2E5D2F07}" type="pres">
      <dgm:prSet presAssocID="{FDA97FDE-81B3-8947-ACD9-9CD1E04365E8}" presName="comp" presStyleCnt="0"/>
      <dgm:spPr/>
    </dgm:pt>
    <dgm:pt modelId="{2378CB27-60EC-B44B-B623-9510591F1DDE}" type="pres">
      <dgm:prSet presAssocID="{FDA97FDE-81B3-8947-ACD9-9CD1E04365E8}" presName="box" presStyleLbl="node1" presStyleIdx="3" presStyleCnt="5" custScaleY="70567"/>
      <dgm:spPr/>
    </dgm:pt>
    <dgm:pt modelId="{EED3C48F-77B0-2547-A7DB-B24A9A0A40CC}" type="pres">
      <dgm:prSet presAssocID="{FDA97FDE-81B3-8947-ACD9-9CD1E04365E8}" presName="img" presStyleLbl="fgImgPlace1" presStyleIdx="3" presStyleCnt="5" custScaleX="101496" custScaleY="70068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8000"/>
          </a:solidFill>
        </a:ln>
      </dgm:spPr>
    </dgm:pt>
    <dgm:pt modelId="{2A2B1186-1FF9-2941-8645-4E8FC8A5BBB1}" type="pres">
      <dgm:prSet presAssocID="{FDA97FDE-81B3-8947-ACD9-9CD1E04365E8}" presName="text" presStyleLbl="node1" presStyleIdx="3" presStyleCnt="5">
        <dgm:presLayoutVars>
          <dgm:bulletEnabled val="1"/>
        </dgm:presLayoutVars>
      </dgm:prSet>
      <dgm:spPr/>
    </dgm:pt>
    <dgm:pt modelId="{A6909D50-9312-5747-9E9A-C7AA34514312}" type="pres">
      <dgm:prSet presAssocID="{3124104A-7E99-144D-AEFD-C7B4EA4CD387}" presName="spacer" presStyleCnt="0"/>
      <dgm:spPr/>
    </dgm:pt>
    <dgm:pt modelId="{B02D9F1F-4CA5-F44F-AD24-BC5C1F51A0BB}" type="pres">
      <dgm:prSet presAssocID="{570C8CBD-79A7-E04F-A6ED-76C78F51FE1B}" presName="comp" presStyleCnt="0"/>
      <dgm:spPr/>
    </dgm:pt>
    <dgm:pt modelId="{7C4BBB8D-D2C9-2746-B3A4-CE1C08B96D15}" type="pres">
      <dgm:prSet presAssocID="{570C8CBD-79A7-E04F-A6ED-76C78F51FE1B}" presName="box" presStyleLbl="node1" presStyleIdx="4" presStyleCnt="5" custScaleY="70567"/>
      <dgm:spPr/>
    </dgm:pt>
    <dgm:pt modelId="{D6CD5605-EF7B-3B40-873E-FE61CBBC52BF}" type="pres">
      <dgm:prSet presAssocID="{570C8CBD-79A7-E04F-A6ED-76C78F51FE1B}" presName="img" presStyleLbl="fgImgPlace1" presStyleIdx="4" presStyleCnt="5" custScaleX="101496" custScaleY="72468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8000"/>
          </a:solidFill>
        </a:ln>
      </dgm:spPr>
    </dgm:pt>
    <dgm:pt modelId="{1988F678-64F7-B44A-9598-2D609D43193E}" type="pres">
      <dgm:prSet presAssocID="{570C8CBD-79A7-E04F-A6ED-76C78F51FE1B}" presName="text" presStyleLbl="node1" presStyleIdx="4" presStyleCnt="5">
        <dgm:presLayoutVars>
          <dgm:bulletEnabled val="1"/>
        </dgm:presLayoutVars>
      </dgm:prSet>
      <dgm:spPr/>
    </dgm:pt>
  </dgm:ptLst>
  <dgm:cxnLst>
    <dgm:cxn modelId="{3F7AE206-E429-4C46-B966-080920C24B14}" srcId="{7D794E8A-2F53-6D44-89DF-40B17025700C}" destId="{725AD0B3-BB7E-F549-B276-FBD4B02BF04B}" srcOrd="0" destOrd="0" parTransId="{AFBE9F22-1435-EF4A-82DC-5BF41CB9CB58}" sibTransId="{ACF27D61-476B-5748-90EC-1165E0BA03A4}"/>
    <dgm:cxn modelId="{9980B909-DFB3-9540-9906-A546884E8234}" type="presOf" srcId="{570C8CBD-79A7-E04F-A6ED-76C78F51FE1B}" destId="{7C4BBB8D-D2C9-2746-B3A4-CE1C08B96D15}" srcOrd="0" destOrd="0" presId="urn:microsoft.com/office/officeart/2005/8/layout/vList4"/>
    <dgm:cxn modelId="{F0464C0B-7966-104D-AAD5-10033B1D1995}" type="presOf" srcId="{47463818-C61D-F644-ABC6-D5C2993BFDC0}" destId="{0A1CC9D0-A7F9-614B-B94F-78707B704177}" srcOrd="0" destOrd="0" presId="urn:microsoft.com/office/officeart/2005/8/layout/vList4"/>
    <dgm:cxn modelId="{A6DC2912-D9B9-8B45-85C1-472C67AEB6B9}" srcId="{7D794E8A-2F53-6D44-89DF-40B17025700C}" destId="{6822B908-87A7-A346-83B4-761B16411707}" srcOrd="2" destOrd="0" parTransId="{8EA19450-ABE7-4049-97A1-75C6B06ED949}" sibTransId="{A44E57FF-244F-5B42-BCCB-8F2DA600CB0F}"/>
    <dgm:cxn modelId="{E4A8982C-CDDB-4D46-ADF8-FB1289399A74}" type="presOf" srcId="{570C8CBD-79A7-E04F-A6ED-76C78F51FE1B}" destId="{1988F678-64F7-B44A-9598-2D609D43193E}" srcOrd="1" destOrd="0" presId="urn:microsoft.com/office/officeart/2005/8/layout/vList4"/>
    <dgm:cxn modelId="{01B08D2F-7948-114B-95E0-432C133ECC95}" type="presOf" srcId="{725AD0B3-BB7E-F549-B276-FBD4B02BF04B}" destId="{D88CCF8C-38F0-EF48-A5B8-BA3C2642AE4D}" srcOrd="1" destOrd="0" presId="urn:microsoft.com/office/officeart/2005/8/layout/vList4"/>
    <dgm:cxn modelId="{33606F4C-1F93-6B47-92CC-EC9D01B05CE9}" type="presOf" srcId="{47463818-C61D-F644-ABC6-D5C2993BFDC0}" destId="{E8A34F93-3292-EA4F-8D0B-1F6C67F65DD2}" srcOrd="1" destOrd="0" presId="urn:microsoft.com/office/officeart/2005/8/layout/vList4"/>
    <dgm:cxn modelId="{3B4A5B75-49C7-514B-B541-5AE09BDBAC59}" srcId="{7D794E8A-2F53-6D44-89DF-40B17025700C}" destId="{FDA97FDE-81B3-8947-ACD9-9CD1E04365E8}" srcOrd="3" destOrd="0" parTransId="{1089FE5A-8CE4-B242-8DAD-D34F94BD13D3}" sibTransId="{3124104A-7E99-144D-AEFD-C7B4EA4CD387}"/>
    <dgm:cxn modelId="{60648692-3393-C948-99E7-671D7338E1F0}" srcId="{7D794E8A-2F53-6D44-89DF-40B17025700C}" destId="{47463818-C61D-F644-ABC6-D5C2993BFDC0}" srcOrd="1" destOrd="0" parTransId="{86D32AD0-FECB-6143-BB78-59E90099D942}" sibTransId="{DE1934A3-F723-3540-AF3A-152B619421D3}"/>
    <dgm:cxn modelId="{0F897C99-D81F-F34A-9EAA-2FFEC298B8A4}" type="presOf" srcId="{6822B908-87A7-A346-83B4-761B16411707}" destId="{C63597BE-C055-1F43-B7FB-EDEBCE748EF3}" srcOrd="1" destOrd="0" presId="urn:microsoft.com/office/officeart/2005/8/layout/vList4"/>
    <dgm:cxn modelId="{7ADC23A8-BD4D-B349-9644-F5BA89494827}" type="presOf" srcId="{6822B908-87A7-A346-83B4-761B16411707}" destId="{034AF40A-DF27-1442-A42B-85BF3CBC3F1A}" srcOrd="0" destOrd="0" presId="urn:microsoft.com/office/officeart/2005/8/layout/vList4"/>
    <dgm:cxn modelId="{DAF369B7-C84F-1144-A739-5C30684E09A1}" type="presOf" srcId="{7D794E8A-2F53-6D44-89DF-40B17025700C}" destId="{A4A96AB9-1EE6-494E-BF1C-936FD91BD65A}" srcOrd="0" destOrd="0" presId="urn:microsoft.com/office/officeart/2005/8/layout/vList4"/>
    <dgm:cxn modelId="{033E12C7-6120-AC41-8B5A-ED8A438DFC3F}" type="presOf" srcId="{725AD0B3-BB7E-F549-B276-FBD4B02BF04B}" destId="{08D6D372-9504-1A40-972D-0FC34785B7E9}" srcOrd="0" destOrd="0" presId="urn:microsoft.com/office/officeart/2005/8/layout/vList4"/>
    <dgm:cxn modelId="{F2EC0DCA-7420-3D4D-8E86-702AC30F0BF3}" type="presOf" srcId="{FDA97FDE-81B3-8947-ACD9-9CD1E04365E8}" destId="{2A2B1186-1FF9-2941-8645-4E8FC8A5BBB1}" srcOrd="1" destOrd="0" presId="urn:microsoft.com/office/officeart/2005/8/layout/vList4"/>
    <dgm:cxn modelId="{9648F0DD-2B27-2145-9D61-C3721CA3D01D}" srcId="{7D794E8A-2F53-6D44-89DF-40B17025700C}" destId="{570C8CBD-79A7-E04F-A6ED-76C78F51FE1B}" srcOrd="4" destOrd="0" parTransId="{8B95DB24-AE16-2B49-95E5-445B57A644E0}" sibTransId="{0B2C9993-1EC6-BC4E-859C-DDBD54662C16}"/>
    <dgm:cxn modelId="{1CF582F5-02FC-694C-BB5F-F407CE1107AB}" type="presOf" srcId="{FDA97FDE-81B3-8947-ACD9-9CD1E04365E8}" destId="{2378CB27-60EC-B44B-B623-9510591F1DDE}" srcOrd="0" destOrd="0" presId="urn:microsoft.com/office/officeart/2005/8/layout/vList4"/>
    <dgm:cxn modelId="{60DDFC28-7BB9-2A4B-8206-C63CEECE19E3}" type="presParOf" srcId="{A4A96AB9-1EE6-494E-BF1C-936FD91BD65A}" destId="{A7B79CD9-C5BA-C24E-9D9A-44951904E1D9}" srcOrd="0" destOrd="0" presId="urn:microsoft.com/office/officeart/2005/8/layout/vList4"/>
    <dgm:cxn modelId="{5F83C956-4A72-744F-BF15-CA9A386E5848}" type="presParOf" srcId="{A7B79CD9-C5BA-C24E-9D9A-44951904E1D9}" destId="{08D6D372-9504-1A40-972D-0FC34785B7E9}" srcOrd="0" destOrd="0" presId="urn:microsoft.com/office/officeart/2005/8/layout/vList4"/>
    <dgm:cxn modelId="{1B412F48-071E-4F46-BEFC-96163CD9DF71}" type="presParOf" srcId="{A7B79CD9-C5BA-C24E-9D9A-44951904E1D9}" destId="{29BB21FB-23FF-614C-8630-3877D4820679}" srcOrd="1" destOrd="0" presId="urn:microsoft.com/office/officeart/2005/8/layout/vList4"/>
    <dgm:cxn modelId="{3F2FD216-ADCE-504F-9C84-77E442D42D8F}" type="presParOf" srcId="{A7B79CD9-C5BA-C24E-9D9A-44951904E1D9}" destId="{D88CCF8C-38F0-EF48-A5B8-BA3C2642AE4D}" srcOrd="2" destOrd="0" presId="urn:microsoft.com/office/officeart/2005/8/layout/vList4"/>
    <dgm:cxn modelId="{7E028C2F-A183-634E-A4E0-92F5CCFB58F6}" type="presParOf" srcId="{A4A96AB9-1EE6-494E-BF1C-936FD91BD65A}" destId="{ED613BB3-9850-E641-B996-B59153D89296}" srcOrd="1" destOrd="0" presId="urn:microsoft.com/office/officeart/2005/8/layout/vList4"/>
    <dgm:cxn modelId="{351EF491-30E4-EC47-943C-8532A616AB96}" type="presParOf" srcId="{A4A96AB9-1EE6-494E-BF1C-936FD91BD65A}" destId="{EAE0316F-2F6F-5046-91D4-1D4673F87CEA}" srcOrd="2" destOrd="0" presId="urn:microsoft.com/office/officeart/2005/8/layout/vList4"/>
    <dgm:cxn modelId="{A40883EB-1565-3C4A-9141-B5085B5D1FFA}" type="presParOf" srcId="{EAE0316F-2F6F-5046-91D4-1D4673F87CEA}" destId="{0A1CC9D0-A7F9-614B-B94F-78707B704177}" srcOrd="0" destOrd="0" presId="urn:microsoft.com/office/officeart/2005/8/layout/vList4"/>
    <dgm:cxn modelId="{C85DF568-BF43-8748-9DD0-395585E54B7F}" type="presParOf" srcId="{EAE0316F-2F6F-5046-91D4-1D4673F87CEA}" destId="{BB9C9146-11AE-1343-A7CF-BEB4E30900BE}" srcOrd="1" destOrd="0" presId="urn:microsoft.com/office/officeart/2005/8/layout/vList4"/>
    <dgm:cxn modelId="{0F0E7590-FBEC-C34B-8B93-6D230DCD0F5A}" type="presParOf" srcId="{EAE0316F-2F6F-5046-91D4-1D4673F87CEA}" destId="{E8A34F93-3292-EA4F-8D0B-1F6C67F65DD2}" srcOrd="2" destOrd="0" presId="urn:microsoft.com/office/officeart/2005/8/layout/vList4"/>
    <dgm:cxn modelId="{65A8D73E-4A1E-E24F-9BFC-5E2CED551848}" type="presParOf" srcId="{A4A96AB9-1EE6-494E-BF1C-936FD91BD65A}" destId="{726610A0-0DFF-D941-8796-1CB442E6FE38}" srcOrd="3" destOrd="0" presId="urn:microsoft.com/office/officeart/2005/8/layout/vList4"/>
    <dgm:cxn modelId="{68DCEB40-F464-1046-91C9-45B8F79BC0F0}" type="presParOf" srcId="{A4A96AB9-1EE6-494E-BF1C-936FD91BD65A}" destId="{F6FDBAD4-751F-2C42-A4EB-79A7AA93948B}" srcOrd="4" destOrd="0" presId="urn:microsoft.com/office/officeart/2005/8/layout/vList4"/>
    <dgm:cxn modelId="{4211381D-4599-6243-9943-AFC373A81BE5}" type="presParOf" srcId="{F6FDBAD4-751F-2C42-A4EB-79A7AA93948B}" destId="{034AF40A-DF27-1442-A42B-85BF3CBC3F1A}" srcOrd="0" destOrd="0" presId="urn:microsoft.com/office/officeart/2005/8/layout/vList4"/>
    <dgm:cxn modelId="{24C05314-9C80-7A45-9FDD-854E1F89CFF1}" type="presParOf" srcId="{F6FDBAD4-751F-2C42-A4EB-79A7AA93948B}" destId="{CDF1AB87-BEE4-D441-9FEA-23F3209218F5}" srcOrd="1" destOrd="0" presId="urn:microsoft.com/office/officeart/2005/8/layout/vList4"/>
    <dgm:cxn modelId="{B819F2E1-CA77-A943-BC16-48827CE6C341}" type="presParOf" srcId="{F6FDBAD4-751F-2C42-A4EB-79A7AA93948B}" destId="{C63597BE-C055-1F43-B7FB-EDEBCE748EF3}" srcOrd="2" destOrd="0" presId="urn:microsoft.com/office/officeart/2005/8/layout/vList4"/>
    <dgm:cxn modelId="{115BA62F-30B3-F64A-BECD-C958E7DDA06D}" type="presParOf" srcId="{A4A96AB9-1EE6-494E-BF1C-936FD91BD65A}" destId="{C6DF6430-8B6A-9741-A550-81B566DB7A47}" srcOrd="5" destOrd="0" presId="urn:microsoft.com/office/officeart/2005/8/layout/vList4"/>
    <dgm:cxn modelId="{B5998BF2-08F7-7249-89F2-11CDFD13AB69}" type="presParOf" srcId="{A4A96AB9-1EE6-494E-BF1C-936FD91BD65A}" destId="{EEB1E0E3-6E70-464F-9D42-482F2E5D2F07}" srcOrd="6" destOrd="0" presId="urn:microsoft.com/office/officeart/2005/8/layout/vList4"/>
    <dgm:cxn modelId="{32F079F7-EE4F-3249-94AC-BF1273ED58B3}" type="presParOf" srcId="{EEB1E0E3-6E70-464F-9D42-482F2E5D2F07}" destId="{2378CB27-60EC-B44B-B623-9510591F1DDE}" srcOrd="0" destOrd="0" presId="urn:microsoft.com/office/officeart/2005/8/layout/vList4"/>
    <dgm:cxn modelId="{39023A57-AB78-524A-8140-E7FF62A449D1}" type="presParOf" srcId="{EEB1E0E3-6E70-464F-9D42-482F2E5D2F07}" destId="{EED3C48F-77B0-2547-A7DB-B24A9A0A40CC}" srcOrd="1" destOrd="0" presId="urn:microsoft.com/office/officeart/2005/8/layout/vList4"/>
    <dgm:cxn modelId="{E119E2C6-7AD5-2A45-BE76-0D8172B3BBB3}" type="presParOf" srcId="{EEB1E0E3-6E70-464F-9D42-482F2E5D2F07}" destId="{2A2B1186-1FF9-2941-8645-4E8FC8A5BBB1}" srcOrd="2" destOrd="0" presId="urn:microsoft.com/office/officeart/2005/8/layout/vList4"/>
    <dgm:cxn modelId="{98853BDA-2FBD-2E44-AA07-4D944E0A9B1F}" type="presParOf" srcId="{A4A96AB9-1EE6-494E-BF1C-936FD91BD65A}" destId="{A6909D50-9312-5747-9E9A-C7AA34514312}" srcOrd="7" destOrd="0" presId="urn:microsoft.com/office/officeart/2005/8/layout/vList4"/>
    <dgm:cxn modelId="{C6870268-3C05-3C43-B9F5-968C1C0165B3}" type="presParOf" srcId="{A4A96AB9-1EE6-494E-BF1C-936FD91BD65A}" destId="{B02D9F1F-4CA5-F44F-AD24-BC5C1F51A0BB}" srcOrd="8" destOrd="0" presId="urn:microsoft.com/office/officeart/2005/8/layout/vList4"/>
    <dgm:cxn modelId="{282C53F1-23BA-3740-8975-F76468DBE6E6}" type="presParOf" srcId="{B02D9F1F-4CA5-F44F-AD24-BC5C1F51A0BB}" destId="{7C4BBB8D-D2C9-2746-B3A4-CE1C08B96D15}" srcOrd="0" destOrd="0" presId="urn:microsoft.com/office/officeart/2005/8/layout/vList4"/>
    <dgm:cxn modelId="{F35E885A-82BB-284C-A36A-A6126B36BD04}" type="presParOf" srcId="{B02D9F1F-4CA5-F44F-AD24-BC5C1F51A0BB}" destId="{D6CD5605-EF7B-3B40-873E-FE61CBBC52BF}" srcOrd="1" destOrd="0" presId="urn:microsoft.com/office/officeart/2005/8/layout/vList4"/>
    <dgm:cxn modelId="{61866BCA-E9A7-8F45-B5AA-0BC8F0B43A57}" type="presParOf" srcId="{B02D9F1F-4CA5-F44F-AD24-BC5C1F51A0BB}" destId="{1988F678-64F7-B44A-9598-2D609D4319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6D372-9504-1A40-972D-0FC34785B7E9}">
      <dsp:nvSpPr>
        <dsp:cNvPr id="0" name=""/>
        <dsp:cNvSpPr/>
      </dsp:nvSpPr>
      <dsp:spPr>
        <a:xfrm>
          <a:off x="0" y="0"/>
          <a:ext cx="5327947" cy="77560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Kesehatan</a:t>
          </a:r>
          <a:r>
            <a:rPr lang="en-US" sz="2800" kern="1200"/>
            <a:t> </a:t>
          </a:r>
          <a:r>
            <a:rPr lang="en-US" sz="2800" kern="1200" err="1"/>
            <a:t>Ternak</a:t>
          </a:r>
          <a:endParaRPr lang="en-US" sz="2800" kern="1200"/>
        </a:p>
      </dsp:txBody>
      <dsp:txXfrm>
        <a:off x="1175500" y="0"/>
        <a:ext cx="4152446" cy="775606"/>
      </dsp:txXfrm>
    </dsp:sp>
    <dsp:sp modelId="{29BB21FB-23FF-614C-8630-3877D4820679}">
      <dsp:nvSpPr>
        <dsp:cNvPr id="0" name=""/>
        <dsp:cNvSpPr/>
      </dsp:nvSpPr>
      <dsp:spPr>
        <a:xfrm>
          <a:off x="101940" y="55525"/>
          <a:ext cx="1081530" cy="6645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08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CC9D0-A7F9-614B-B94F-78707B704177}">
      <dsp:nvSpPr>
        <dsp:cNvPr id="0" name=""/>
        <dsp:cNvSpPr/>
      </dsp:nvSpPr>
      <dsp:spPr>
        <a:xfrm>
          <a:off x="0" y="885517"/>
          <a:ext cx="5327947" cy="77560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77650"/>
            <a:satOff val="-5107"/>
            <a:lumOff val="17572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Pemerahan</a:t>
          </a:r>
          <a:r>
            <a:rPr lang="en-US" sz="2800" kern="1200"/>
            <a:t> </a:t>
          </a:r>
          <a:r>
            <a:rPr lang="en-US" sz="2800" kern="1200" err="1"/>
            <a:t>Higienis</a:t>
          </a:r>
          <a:endParaRPr lang="en-US" sz="2800" kern="1200"/>
        </a:p>
      </dsp:txBody>
      <dsp:txXfrm>
        <a:off x="1175500" y="885517"/>
        <a:ext cx="4152446" cy="775606"/>
      </dsp:txXfrm>
    </dsp:sp>
    <dsp:sp modelId="{BB9C9146-11AE-1343-A7CF-BEB4E30900BE}">
      <dsp:nvSpPr>
        <dsp:cNvPr id="0" name=""/>
        <dsp:cNvSpPr/>
      </dsp:nvSpPr>
      <dsp:spPr>
        <a:xfrm>
          <a:off x="101940" y="1010225"/>
          <a:ext cx="1081530" cy="5261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08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AF40A-DF27-1442-A42B-85BF3CBC3F1A}">
      <dsp:nvSpPr>
        <dsp:cNvPr id="0" name=""/>
        <dsp:cNvSpPr/>
      </dsp:nvSpPr>
      <dsp:spPr>
        <a:xfrm>
          <a:off x="0" y="1771034"/>
          <a:ext cx="5327947" cy="77560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55301"/>
            <a:satOff val="-10214"/>
            <a:lumOff val="35144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Pakan</a:t>
          </a:r>
          <a:r>
            <a:rPr lang="en-US" sz="2800" kern="1200"/>
            <a:t> </a:t>
          </a:r>
          <a:r>
            <a:rPr lang="en-US" sz="2800" kern="1200" err="1"/>
            <a:t>dan</a:t>
          </a:r>
          <a:r>
            <a:rPr lang="en-US" sz="2800" kern="1200"/>
            <a:t> Air </a:t>
          </a:r>
          <a:r>
            <a:rPr lang="en-US" sz="2800" kern="1200" err="1"/>
            <a:t>Minum</a:t>
          </a:r>
          <a:endParaRPr lang="en-US" sz="2800" kern="1200"/>
        </a:p>
      </dsp:txBody>
      <dsp:txXfrm>
        <a:off x="1175500" y="1771034"/>
        <a:ext cx="4152446" cy="775606"/>
      </dsp:txXfrm>
    </dsp:sp>
    <dsp:sp modelId="{CDF1AB87-BEE4-D441-9FEA-23F3209218F5}">
      <dsp:nvSpPr>
        <dsp:cNvPr id="0" name=""/>
        <dsp:cNvSpPr/>
      </dsp:nvSpPr>
      <dsp:spPr>
        <a:xfrm>
          <a:off x="101940" y="1872208"/>
          <a:ext cx="1081530" cy="5732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08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8CB27-60EC-B44B-B623-9510591F1DDE}">
      <dsp:nvSpPr>
        <dsp:cNvPr id="0" name=""/>
        <dsp:cNvSpPr/>
      </dsp:nvSpPr>
      <dsp:spPr>
        <a:xfrm>
          <a:off x="0" y="2656551"/>
          <a:ext cx="5327947" cy="77560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55301"/>
            <a:satOff val="-10214"/>
            <a:lumOff val="35144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Kesejahteraan</a:t>
          </a:r>
          <a:r>
            <a:rPr lang="en-US" sz="2800" kern="1200"/>
            <a:t> </a:t>
          </a:r>
          <a:r>
            <a:rPr lang="en-US" sz="2800" kern="1200" err="1"/>
            <a:t>Hewan</a:t>
          </a:r>
          <a:endParaRPr lang="en-US" sz="2800" kern="1200"/>
        </a:p>
      </dsp:txBody>
      <dsp:txXfrm>
        <a:off x="1175500" y="2656551"/>
        <a:ext cx="4152446" cy="775606"/>
      </dsp:txXfrm>
    </dsp:sp>
    <dsp:sp modelId="{EED3C48F-77B0-2547-A7DB-B24A9A0A40CC}">
      <dsp:nvSpPr>
        <dsp:cNvPr id="0" name=""/>
        <dsp:cNvSpPr/>
      </dsp:nvSpPr>
      <dsp:spPr>
        <a:xfrm>
          <a:off x="101940" y="2736305"/>
          <a:ext cx="1081530" cy="6160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08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BBB8D-D2C9-2746-B3A4-CE1C08B96D15}">
      <dsp:nvSpPr>
        <dsp:cNvPr id="0" name=""/>
        <dsp:cNvSpPr/>
      </dsp:nvSpPr>
      <dsp:spPr>
        <a:xfrm>
          <a:off x="0" y="3542068"/>
          <a:ext cx="5327947" cy="77560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77650"/>
            <a:satOff val="-5107"/>
            <a:lumOff val="17572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Lingkungan</a:t>
          </a:r>
          <a:endParaRPr lang="en-US" sz="2800" kern="1200"/>
        </a:p>
      </dsp:txBody>
      <dsp:txXfrm>
        <a:off x="1175500" y="3542068"/>
        <a:ext cx="4152446" cy="775606"/>
      </dsp:txXfrm>
    </dsp:sp>
    <dsp:sp modelId="{D6CD5605-EF7B-3B40-873E-FE61CBBC52BF}">
      <dsp:nvSpPr>
        <dsp:cNvPr id="0" name=""/>
        <dsp:cNvSpPr/>
      </dsp:nvSpPr>
      <dsp:spPr>
        <a:xfrm>
          <a:off x="101940" y="3611271"/>
          <a:ext cx="1081530" cy="6372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508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7AE5E-231A-4C49-962D-4E9409FDF71B}" type="datetimeFigureOut">
              <a:rPr lang="id-ID" smtClean="0"/>
              <a:pPr/>
              <a:t>10/11/18</a:t>
            </a:fld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B94D8-7E3D-493D-AD2E-2B7CBE7F1C4C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226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69258-E7F1-40E7-B44A-FD88C6F1BC8D}" type="datetimeFigureOut">
              <a:rPr lang="id-ID" smtClean="0"/>
              <a:pPr/>
              <a:t>10/11/18</a:t>
            </a:fld>
            <a:endParaRPr lang="id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508CB-BE02-474D-BE2C-B0FF2D58E04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9615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08CB-BE02-474D-BE2C-B0FF2D58E044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5491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08CB-BE02-474D-BE2C-B0FF2D58E044}" type="slidenum">
              <a:rPr lang="id-ID" smtClean="0"/>
              <a:pPr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104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37213"/>
            <a:ext cx="9144000" cy="19594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3078FBF-1110-4DC4-AACB-0D288C0C464F}" type="datetimeFigureOut">
              <a:rPr lang="id-ID" smtClean="0"/>
              <a:pPr/>
              <a:t>10/11/18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1CBD168-ABE4-4BC7-ACFB-E5F90509D888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507328"/>
            <a:ext cx="7648138" cy="1219200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848872" cy="620688"/>
          </a:xfrm>
        </p:spPr>
        <p:txBody>
          <a:bodyPr/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9"/>
            <a:ext cx="7760568" cy="547260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E31A0-FBBD-8E4D-A6E7-14F94F709D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530" y="5949280"/>
            <a:ext cx="985134" cy="9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0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848872" cy="620688"/>
          </a:xfrm>
        </p:spPr>
        <p:txBody>
          <a:bodyPr/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9"/>
            <a:ext cx="7760568" cy="547260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E31A0-FBBD-8E4D-A6E7-14F94F709D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910416"/>
            <a:ext cx="936104" cy="9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5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848872" cy="548680"/>
          </a:xfrm>
        </p:spPr>
        <p:txBody>
          <a:bodyPr/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7"/>
            <a:ext cx="7760568" cy="5400600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146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3078FBF-1110-4DC4-AACB-0D288C0C464F}" type="datetimeFigureOut">
              <a:rPr lang="id-ID" smtClean="0"/>
              <a:pPr/>
              <a:t>10/11/18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1CBD168-ABE4-4BC7-ACFB-E5F90509D888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A1627-853E-794A-87C2-5DDEEE56A12A}"/>
              </a:ext>
            </a:extLst>
          </p:cNvPr>
          <p:cNvSpPr/>
          <p:nvPr userDrawn="1"/>
        </p:nvSpPr>
        <p:spPr>
          <a:xfrm>
            <a:off x="-2708" y="3717032"/>
            <a:ext cx="9144000" cy="150148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9115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3078FBF-1110-4DC4-AACB-0D288C0C464F}" type="datetimeFigureOut">
              <a:rPr lang="id-ID" smtClean="0"/>
              <a:pPr/>
              <a:t>10/11/18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1CBD168-ABE4-4BC7-ACFB-E5F90509D888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1895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1A1627-853E-794A-87C2-5DDEEE56A12A}"/>
              </a:ext>
            </a:extLst>
          </p:cNvPr>
          <p:cNvSpPr/>
          <p:nvPr userDrawn="1"/>
        </p:nvSpPr>
        <p:spPr>
          <a:xfrm>
            <a:off x="0" y="1988840"/>
            <a:ext cx="9144000" cy="150148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EDF3E6-263D-A74A-B132-9FC6568564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1716" y="4149080"/>
            <a:ext cx="7984740" cy="237626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0C7512-BF11-C04A-9F2D-070776B3565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79630" y="2422591"/>
            <a:ext cx="7984740" cy="633981"/>
          </a:xfrm>
        </p:spPr>
        <p:txBody>
          <a:bodyPr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26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848872" cy="864096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17029"/>
            <a:ext cx="7760568" cy="5136307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E31A0-FBBD-8E4D-A6E7-14F94F709D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530" y="5949280"/>
            <a:ext cx="985134" cy="9227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848872" cy="864096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17029"/>
            <a:ext cx="7760568" cy="5136307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E31A0-FBBD-8E4D-A6E7-14F94F709D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910416"/>
            <a:ext cx="936104" cy="9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848872" cy="864096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17029"/>
            <a:ext cx="7760568" cy="5136307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707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848872" cy="864096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17029"/>
            <a:ext cx="7760568" cy="5136307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E31A0-FBBD-8E4D-A6E7-14F94F709D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910416"/>
            <a:ext cx="936104" cy="9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1A1627-853E-794A-87C2-5DDEEE56A12A}"/>
              </a:ext>
            </a:extLst>
          </p:cNvPr>
          <p:cNvSpPr/>
          <p:nvPr userDrawn="1"/>
        </p:nvSpPr>
        <p:spPr>
          <a:xfrm>
            <a:off x="0" y="1988840"/>
            <a:ext cx="9144000" cy="150148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EDF3E6-263D-A74A-B132-9FC6568564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1716" y="4149080"/>
            <a:ext cx="7984740" cy="237626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0C7512-BF11-C04A-9F2D-070776B3565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79630" y="2422591"/>
            <a:ext cx="7984740" cy="633981"/>
          </a:xfrm>
        </p:spPr>
        <p:txBody>
          <a:bodyPr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48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3078FBF-1110-4DC4-AACB-0D288C0C464F}" type="datetimeFigureOut">
              <a:rPr lang="id-ID" smtClean="0"/>
              <a:pPr/>
              <a:t>10/11/18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1CBD168-ABE4-4BC7-ACFB-E5F90509D888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A1627-853E-794A-87C2-5DDEEE56A12A}"/>
              </a:ext>
            </a:extLst>
          </p:cNvPr>
          <p:cNvSpPr/>
          <p:nvPr userDrawn="1"/>
        </p:nvSpPr>
        <p:spPr>
          <a:xfrm>
            <a:off x="-2708" y="3717032"/>
            <a:ext cx="9144000" cy="150148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872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3078FBF-1110-4DC4-AACB-0D288C0C464F}" type="datetimeFigureOut">
              <a:rPr lang="id-ID" smtClean="0"/>
              <a:pPr/>
              <a:t>10/11/18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1CBD168-ABE4-4BC7-ACFB-E5F90509D888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130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37213"/>
            <a:ext cx="9144000" cy="19594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3078FBF-1110-4DC4-AACB-0D288C0C464F}" type="datetimeFigureOut">
              <a:rPr lang="id-ID" smtClean="0"/>
              <a:pPr/>
              <a:t>10/11/18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1CBD168-ABE4-4BC7-ACFB-E5F90509D888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507328"/>
            <a:ext cx="7648138" cy="1219200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80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384"/>
            <a:ext cx="9144000" cy="882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720" y="1484784"/>
            <a:ext cx="787672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720" y="42385"/>
            <a:ext cx="7876728" cy="72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08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53078FBF-1110-4DC4-AACB-0D288C0C464F}" type="datetimeFigureOut">
              <a:rPr lang="id-ID" smtClean="0"/>
              <a:pPr/>
              <a:t>10/11/18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6356350"/>
            <a:ext cx="3714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7" r:id="rId4"/>
    <p:sldLayoutId id="2147483679" r:id="rId5"/>
    <p:sldLayoutId id="2147483688" r:id="rId6"/>
    <p:sldLayoutId id="2147483675" r:id="rId7"/>
    <p:sldLayoutId id="2147483676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Wingdings" pitchFamily="2" charset="2"/>
        <a:buChar char="q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2"/>
        </a:buClr>
        <a:buSzPct val="80000"/>
        <a:buFont typeface="Wingdings" pitchFamily="2" charset="2"/>
        <a:buChar char="q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SzPct val="80000"/>
        <a:buFont typeface="Wingdings" pitchFamily="2" charset="2"/>
        <a:buChar char="q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4"/>
        </a:buClr>
        <a:buSzPct val="80000"/>
        <a:buFont typeface="Wingdings" pitchFamily="2" charset="2"/>
        <a:buChar char="q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5"/>
        </a:buClr>
        <a:buSzPct val="80000"/>
        <a:buFont typeface="Wingdings" pitchFamily="2" charset="2"/>
        <a:buChar char="q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720" y="1484784"/>
            <a:ext cx="787672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720" y="42386"/>
            <a:ext cx="7876728" cy="578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08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53078FBF-1110-4DC4-AACB-0D288C0C464F}" type="datetimeFigureOut">
              <a:rPr lang="id-ID" smtClean="0"/>
              <a:pPr/>
              <a:t>10/11/18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6356350"/>
            <a:ext cx="3714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628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6" r:id="rId5"/>
    <p:sldLayoutId id="2147483687" r:id="rId6"/>
    <p:sldLayoutId id="214748368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Wingdings" pitchFamily="2" charset="2"/>
        <a:buChar char="q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2"/>
        </a:buClr>
        <a:buSzPct val="80000"/>
        <a:buFont typeface="Wingdings" pitchFamily="2" charset="2"/>
        <a:buChar char="q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SzPct val="80000"/>
        <a:buFont typeface="Wingdings" pitchFamily="2" charset="2"/>
        <a:buChar char="q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4"/>
        </a:buClr>
        <a:buSzPct val="80000"/>
        <a:buFont typeface="Wingdings" pitchFamily="2" charset="2"/>
        <a:buChar char="q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5"/>
        </a:buClr>
        <a:buSzPct val="80000"/>
        <a:buFont typeface="Wingdings" pitchFamily="2" charset="2"/>
        <a:buChar char="q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556F94-4291-644E-8429-22CB32F56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3861048"/>
            <a:ext cx="7904960" cy="569744"/>
          </a:xfrm>
        </p:spPr>
        <p:txBody>
          <a:bodyPr/>
          <a:lstStyle/>
          <a:p>
            <a:r>
              <a:rPr lang="en-US" sz="3900" dirty="0"/>
              <a:t>Good Dairy Farming Practices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D1F6772-ED1F-2E45-8094-F1A8DF59EFE3}"/>
              </a:ext>
            </a:extLst>
          </p:cNvPr>
          <p:cNvSpPr txBox="1">
            <a:spLocks/>
          </p:cNvSpPr>
          <p:nvPr/>
        </p:nvSpPr>
        <p:spPr>
          <a:xfrm>
            <a:off x="702693" y="4286776"/>
            <a:ext cx="7885835" cy="569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err="1">
                <a:solidFill>
                  <a:srgbClr val="FFC000"/>
                </a:solidFill>
              </a:rPr>
              <a:t>Praktik-Praktik</a:t>
            </a:r>
            <a:r>
              <a:rPr lang="en-US" sz="2500">
                <a:solidFill>
                  <a:srgbClr val="FFC000"/>
                </a:solidFill>
              </a:rPr>
              <a:t> </a:t>
            </a:r>
            <a:r>
              <a:rPr lang="en-US" sz="2500" err="1">
                <a:solidFill>
                  <a:srgbClr val="FFC000"/>
                </a:solidFill>
              </a:rPr>
              <a:t>Baik</a:t>
            </a:r>
            <a:r>
              <a:rPr lang="en-US" sz="2500">
                <a:solidFill>
                  <a:srgbClr val="FFC000"/>
                </a:solidFill>
              </a:rPr>
              <a:t> </a:t>
            </a:r>
            <a:r>
              <a:rPr lang="en-US" sz="2500" err="1">
                <a:solidFill>
                  <a:srgbClr val="FFC000"/>
                </a:solidFill>
              </a:rPr>
              <a:t>Pengelolaan</a:t>
            </a:r>
            <a:r>
              <a:rPr lang="en-US" sz="2500">
                <a:solidFill>
                  <a:srgbClr val="FFC000"/>
                </a:solidFill>
              </a:rPr>
              <a:t> </a:t>
            </a:r>
            <a:r>
              <a:rPr lang="en-US" sz="2500" err="1">
                <a:solidFill>
                  <a:srgbClr val="FFC000"/>
                </a:solidFill>
              </a:rPr>
              <a:t>Sapi</a:t>
            </a:r>
            <a:r>
              <a:rPr lang="en-US" sz="2500">
                <a:solidFill>
                  <a:srgbClr val="FFC000"/>
                </a:solidFill>
              </a:rPr>
              <a:t> </a:t>
            </a:r>
            <a:r>
              <a:rPr lang="en-US" sz="2500" err="1">
                <a:solidFill>
                  <a:srgbClr val="FFC000"/>
                </a:solidFill>
              </a:rPr>
              <a:t>Perah</a:t>
            </a:r>
            <a:endParaRPr lang="en-US" sz="250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F80EB-C500-A543-97DC-5CFE42BEE3AE}"/>
              </a:ext>
            </a:extLst>
          </p:cNvPr>
          <p:cNvSpPr txBox="1"/>
          <p:nvPr/>
        </p:nvSpPr>
        <p:spPr>
          <a:xfrm>
            <a:off x="743562" y="5302369"/>
            <a:ext cx="3760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err="1"/>
              <a:t>Dr.Ir</a:t>
            </a:r>
            <a:r>
              <a:rPr lang="en-US" sz="2200" b="1"/>
              <a:t>. Idat Galih Permana, MSc.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C38B2-6467-6841-9CCB-0A4A6C581A69}"/>
              </a:ext>
            </a:extLst>
          </p:cNvPr>
          <p:cNvSpPr txBox="1"/>
          <p:nvPr/>
        </p:nvSpPr>
        <p:spPr>
          <a:xfrm>
            <a:off x="743562" y="5603812"/>
            <a:ext cx="573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cs typeface="Times New Roman" panose="02020603050405020304" pitchFamily="18" charset="0"/>
              </a:rPr>
              <a:t>Fakultas</a:t>
            </a:r>
            <a:r>
              <a:rPr lang="en-US" sz="2000">
                <a:cs typeface="Times New Roman" panose="02020603050405020304" pitchFamily="18" charset="0"/>
              </a:rPr>
              <a:t> </a:t>
            </a:r>
            <a:r>
              <a:rPr lang="en-US" sz="2000" err="1">
                <a:cs typeface="Times New Roman" panose="02020603050405020304" pitchFamily="18" charset="0"/>
              </a:rPr>
              <a:t>Peternakan</a:t>
            </a:r>
            <a:r>
              <a:rPr lang="en-US" sz="2000">
                <a:cs typeface="Times New Roman" panose="02020603050405020304" pitchFamily="18" charset="0"/>
              </a:rPr>
              <a:t> IPB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525E6-1ACB-4940-A04C-9085F2A5C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14" y="6455784"/>
            <a:ext cx="273586" cy="273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C3F6C0-418A-A04C-A6B3-30DF69E01A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378" y="6461841"/>
            <a:ext cx="280210" cy="291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A97439-C676-D24F-862E-A39187FB35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618" y="6453336"/>
            <a:ext cx="273586" cy="2787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5DE3DA-5BEB-534E-9419-61601FDE2A6E}"/>
              </a:ext>
            </a:extLst>
          </p:cNvPr>
          <p:cNvSpPr txBox="1"/>
          <p:nvPr/>
        </p:nvSpPr>
        <p:spPr>
          <a:xfrm>
            <a:off x="813138" y="6462712"/>
            <a:ext cx="2030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permana@apps.ipb.ac.id</a:t>
            </a:r>
            <a:endParaRPr 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37862-C618-B446-9C4D-B2825AB3161E}"/>
              </a:ext>
            </a:extLst>
          </p:cNvPr>
          <p:cNvSpPr txBox="1"/>
          <p:nvPr/>
        </p:nvSpPr>
        <p:spPr>
          <a:xfrm>
            <a:off x="3189402" y="6462712"/>
            <a:ext cx="1454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@</a:t>
            </a:r>
            <a:r>
              <a:rPr lang="en-US" sz="1200" err="1"/>
              <a:t>idatgalihpermana</a:t>
            </a:r>
            <a:endParaRPr lang="en-US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D1669-175E-B54A-9E2F-1CAED7BD1B3B}"/>
              </a:ext>
            </a:extLst>
          </p:cNvPr>
          <p:cNvSpPr txBox="1"/>
          <p:nvPr/>
        </p:nvSpPr>
        <p:spPr>
          <a:xfrm>
            <a:off x="5335196" y="6491205"/>
            <a:ext cx="1454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@</a:t>
            </a:r>
            <a:r>
              <a:rPr lang="en-US" sz="1200" err="1"/>
              <a:t>idatgalihpermana</a:t>
            </a:r>
            <a:endParaRPr lang="en-US" sz="12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D88D86-6E22-5741-B42A-986E96ED0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858" y="6453336"/>
            <a:ext cx="298872" cy="2988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CF2D52-9500-5344-A4B1-E1B20BD1D15F}"/>
              </a:ext>
            </a:extLst>
          </p:cNvPr>
          <p:cNvSpPr txBox="1"/>
          <p:nvPr/>
        </p:nvSpPr>
        <p:spPr>
          <a:xfrm>
            <a:off x="7509882" y="6461841"/>
            <a:ext cx="1454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@</a:t>
            </a:r>
            <a:r>
              <a:rPr lang="en-US" sz="1200" err="1"/>
              <a:t>idatpermana</a:t>
            </a:r>
            <a:endParaRPr lang="en-US" sz="12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DF2EE3-033C-8F4B-A899-DA5D9EF98E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516"/>
            <a:ext cx="9144000" cy="34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640726-FC0C-FE47-932D-C8B9198C93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500" err="1"/>
              <a:t>Pemerahan</a:t>
            </a:r>
            <a:r>
              <a:rPr lang="en-US" sz="2500"/>
              <a:t> </a:t>
            </a:r>
            <a:r>
              <a:rPr lang="en-US" sz="2500" err="1"/>
              <a:t>tidak</a:t>
            </a:r>
            <a:r>
              <a:rPr lang="en-US" sz="2500"/>
              <a:t> </a:t>
            </a:r>
            <a:r>
              <a:rPr lang="en-US" sz="2500" err="1"/>
              <a:t>menyebabkan</a:t>
            </a:r>
            <a:r>
              <a:rPr lang="en-US" sz="2500"/>
              <a:t> </a:t>
            </a:r>
            <a:r>
              <a:rPr lang="en-US" sz="2500" err="1"/>
              <a:t>luka</a:t>
            </a:r>
            <a:r>
              <a:rPr lang="en-US" sz="2500"/>
              <a:t> </a:t>
            </a:r>
            <a:r>
              <a:rPr lang="en-US" sz="2500" err="1"/>
              <a:t>pada</a:t>
            </a:r>
            <a:r>
              <a:rPr lang="en-US" sz="2500"/>
              <a:t> </a:t>
            </a:r>
            <a:r>
              <a:rPr lang="en-US" sz="2500" err="1"/>
              <a:t>sapi</a:t>
            </a:r>
            <a:r>
              <a:rPr lang="en-US" sz="2500"/>
              <a:t> </a:t>
            </a:r>
            <a:r>
              <a:rPr lang="en-US" sz="2500" err="1"/>
              <a:t>dan</a:t>
            </a:r>
            <a:r>
              <a:rPr lang="en-US" sz="2500"/>
              <a:t> </a:t>
            </a:r>
            <a:r>
              <a:rPr lang="en-US" sz="2500" err="1"/>
              <a:t>kontaminasi</a:t>
            </a:r>
            <a:r>
              <a:rPr lang="en-US" sz="2500"/>
              <a:t> </a:t>
            </a:r>
            <a:r>
              <a:rPr lang="en-US" sz="2500" err="1"/>
              <a:t>pada</a:t>
            </a:r>
            <a:r>
              <a:rPr lang="en-US" sz="2500"/>
              <a:t> </a:t>
            </a:r>
            <a:r>
              <a:rPr lang="en-US" sz="2500" err="1"/>
              <a:t>susu</a:t>
            </a:r>
            <a:endParaRPr lang="en-US" sz="2500"/>
          </a:p>
          <a:p>
            <a:r>
              <a:rPr lang="en-US" sz="2500" err="1"/>
              <a:t>Pemerahan</a:t>
            </a:r>
            <a:r>
              <a:rPr lang="en-US" sz="2500"/>
              <a:t> </a:t>
            </a:r>
            <a:r>
              <a:rPr lang="en-US" sz="2500" err="1"/>
              <a:t>dilakukan</a:t>
            </a:r>
            <a:r>
              <a:rPr lang="en-US" sz="2500"/>
              <a:t> </a:t>
            </a:r>
            <a:r>
              <a:rPr lang="en-US" sz="2500" err="1"/>
              <a:t>secara</a:t>
            </a:r>
            <a:r>
              <a:rPr lang="en-US" sz="2500"/>
              <a:t> </a:t>
            </a:r>
            <a:r>
              <a:rPr lang="en-US" sz="2500" err="1"/>
              <a:t>higienis</a:t>
            </a:r>
            <a:endParaRPr lang="en-US" sz="2500"/>
          </a:p>
          <a:p>
            <a:r>
              <a:rPr lang="en-US" sz="2500"/>
              <a:t>Setelah </a:t>
            </a:r>
            <a:r>
              <a:rPr lang="en-US" sz="2500" err="1"/>
              <a:t>pemerahan</a:t>
            </a:r>
            <a:r>
              <a:rPr lang="en-US" sz="2500"/>
              <a:t> </a:t>
            </a:r>
            <a:r>
              <a:rPr lang="en-US" sz="2500" err="1"/>
              <a:t>susu</a:t>
            </a:r>
            <a:r>
              <a:rPr lang="en-US" sz="2500"/>
              <a:t> </a:t>
            </a:r>
            <a:r>
              <a:rPr lang="en-US" sz="2500" err="1"/>
              <a:t>ditangani</a:t>
            </a:r>
            <a:r>
              <a:rPr lang="en-US" sz="2500"/>
              <a:t> </a:t>
            </a:r>
            <a:r>
              <a:rPr lang="en-US" sz="2500" err="1"/>
              <a:t>dengan</a:t>
            </a:r>
            <a:r>
              <a:rPr lang="en-US" sz="2500"/>
              <a:t> </a:t>
            </a:r>
            <a:r>
              <a:rPr lang="en-US" sz="2500" err="1"/>
              <a:t>baik</a:t>
            </a:r>
            <a:endParaRPr lang="en-US" sz="2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D0BDE-48F8-E640-8FA0-199634E6EA1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2. </a:t>
            </a:r>
            <a:r>
              <a:rPr lang="en-US" err="1"/>
              <a:t>Pemerahan</a:t>
            </a:r>
            <a:r>
              <a:rPr lang="en-US"/>
              <a:t> </a:t>
            </a:r>
            <a:r>
              <a:rPr lang="en-US" err="1"/>
              <a:t>Higienis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0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B10F-C58D-2944-9C1E-3AA53EF3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136904" cy="620688"/>
          </a:xfrm>
        </p:spPr>
        <p:txBody>
          <a:bodyPr/>
          <a:lstStyle/>
          <a:p>
            <a:r>
              <a:rPr lang="en-US" dirty="0" err="1"/>
              <a:t>Pemerahan</a:t>
            </a:r>
            <a:r>
              <a:rPr lang="en-US" dirty="0"/>
              <a:t> yang </a:t>
            </a:r>
            <a:r>
              <a:rPr lang="en-US" dirty="0" err="1"/>
              <a:t>Baik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22BF8BD-80CC-7C40-ABFA-8252B78F2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908720"/>
            <a:ext cx="5544616" cy="585888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B566E-BA58-9941-939E-DBE7995469FD}"/>
              </a:ext>
            </a:extLst>
          </p:cNvPr>
          <p:cNvSpPr txBox="1">
            <a:spLocks/>
          </p:cNvSpPr>
          <p:nvPr/>
        </p:nvSpPr>
        <p:spPr>
          <a:xfrm>
            <a:off x="5724128" y="1196752"/>
            <a:ext cx="3240360" cy="5136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err="1"/>
              <a:t>Menjaga</a:t>
            </a:r>
            <a:r>
              <a:rPr lang="en-US" sz="2200" b="1"/>
              <a:t> </a:t>
            </a:r>
            <a:r>
              <a:rPr lang="en-US" sz="2200" b="1" err="1"/>
              <a:t>Kebersihan</a:t>
            </a:r>
            <a:endParaRPr lang="en-US" sz="2200" b="1"/>
          </a:p>
          <a:p>
            <a:r>
              <a:rPr lang="en-US" sz="2200" err="1"/>
              <a:t>Kebersihan</a:t>
            </a:r>
            <a:r>
              <a:rPr lang="en-US" sz="2200"/>
              <a:t> </a:t>
            </a:r>
            <a:r>
              <a:rPr lang="en-US" sz="2200" err="1"/>
              <a:t>tangan</a:t>
            </a:r>
            <a:endParaRPr lang="en-US" sz="2200"/>
          </a:p>
          <a:p>
            <a:r>
              <a:rPr lang="en-US" sz="2200" err="1"/>
              <a:t>Kebersihan</a:t>
            </a:r>
            <a:r>
              <a:rPr lang="en-US" sz="2200"/>
              <a:t> </a:t>
            </a:r>
            <a:r>
              <a:rPr lang="en-US" sz="2200" err="1"/>
              <a:t>ambing</a:t>
            </a:r>
            <a:endParaRPr lang="en-US" sz="2200"/>
          </a:p>
          <a:p>
            <a:r>
              <a:rPr lang="en-US" sz="2200" err="1"/>
              <a:t>Kebersihan</a:t>
            </a:r>
            <a:r>
              <a:rPr lang="en-US" sz="2200"/>
              <a:t> </a:t>
            </a:r>
            <a:r>
              <a:rPr lang="en-US" sz="2200" err="1"/>
              <a:t>peralatan</a:t>
            </a:r>
            <a:endParaRPr lang="en-US" sz="2200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 b="1" err="1"/>
              <a:t>Hasilnya</a:t>
            </a:r>
            <a:r>
              <a:rPr lang="en-US" sz="2200" b="1"/>
              <a:t>:</a:t>
            </a:r>
          </a:p>
          <a:p>
            <a:r>
              <a:rPr lang="en-US" sz="2200" err="1"/>
              <a:t>Sapi</a:t>
            </a:r>
            <a:r>
              <a:rPr lang="en-US" sz="2200"/>
              <a:t> </a:t>
            </a:r>
            <a:r>
              <a:rPr lang="en-US" sz="2200" err="1"/>
              <a:t>sehat</a:t>
            </a:r>
            <a:endParaRPr lang="en-US" sz="2200"/>
          </a:p>
          <a:p>
            <a:r>
              <a:rPr lang="en-US" sz="2200" err="1"/>
              <a:t>Kualitas</a:t>
            </a:r>
            <a:r>
              <a:rPr lang="en-US" sz="2200"/>
              <a:t> </a:t>
            </a:r>
            <a:r>
              <a:rPr lang="en-US" sz="2200" err="1"/>
              <a:t>susu</a:t>
            </a:r>
            <a:r>
              <a:rPr lang="en-US" sz="2200"/>
              <a:t> yang </a:t>
            </a:r>
            <a:r>
              <a:rPr lang="en-US" sz="2200" err="1"/>
              <a:t>baik</a:t>
            </a:r>
            <a:endParaRPr lang="en-US" sz="2200"/>
          </a:p>
          <a:p>
            <a:r>
              <a:rPr lang="en-US" sz="2200" err="1"/>
              <a:t>Konsumen</a:t>
            </a:r>
            <a:r>
              <a:rPr lang="en-US" sz="2200"/>
              <a:t> </a:t>
            </a:r>
            <a:r>
              <a:rPr lang="en-US" sz="2200" err="1"/>
              <a:t>sehat</a:t>
            </a:r>
            <a:r>
              <a:rPr lang="en-US" sz="2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64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705D-2F57-F64B-9BEC-4BC8A10D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Pemerahan</a:t>
            </a:r>
            <a:r>
              <a:rPr lang="en-US"/>
              <a:t> yang </a:t>
            </a:r>
            <a:r>
              <a:rPr lang="en-US" err="1"/>
              <a:t>Kurang</a:t>
            </a:r>
            <a:r>
              <a:rPr lang="en-US"/>
              <a:t> </a:t>
            </a:r>
            <a:r>
              <a:rPr lang="en-US" err="1"/>
              <a:t>Baik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5FB48-6C3F-844F-9AC1-48789643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9"/>
            <a:ext cx="281849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err="1"/>
              <a:t>Pada</a:t>
            </a:r>
            <a:r>
              <a:rPr lang="en-US" sz="2500"/>
              <a:t> </a:t>
            </a:r>
            <a:r>
              <a:rPr lang="en-US" sz="2500" err="1"/>
              <a:t>saat</a:t>
            </a:r>
            <a:r>
              <a:rPr lang="en-US" sz="2500"/>
              <a:t> </a:t>
            </a:r>
            <a:r>
              <a:rPr lang="en-US" sz="2500" err="1"/>
              <a:t>pemerahan</a:t>
            </a:r>
            <a:r>
              <a:rPr lang="en-US" sz="2500"/>
              <a:t> </a:t>
            </a:r>
            <a:r>
              <a:rPr lang="en-US" sz="2500" err="1"/>
              <a:t>dalam</a:t>
            </a:r>
            <a:r>
              <a:rPr lang="en-US" sz="2500"/>
              <a:t> </a:t>
            </a:r>
            <a:r>
              <a:rPr lang="en-US" sz="2500" err="1"/>
              <a:t>kondisi</a:t>
            </a:r>
            <a:r>
              <a:rPr lang="en-US" sz="2500"/>
              <a:t> </a:t>
            </a:r>
            <a:r>
              <a:rPr lang="en-US" sz="2500" err="1"/>
              <a:t>kotor</a:t>
            </a:r>
            <a:r>
              <a:rPr lang="en-US" sz="2500"/>
              <a:t>, </a:t>
            </a:r>
            <a:r>
              <a:rPr lang="en-US" sz="2500" err="1"/>
              <a:t>maka</a:t>
            </a:r>
            <a:r>
              <a:rPr lang="en-US" sz="2500"/>
              <a:t> </a:t>
            </a:r>
            <a:r>
              <a:rPr lang="en-US" sz="2500" b="1" err="1">
                <a:solidFill>
                  <a:srgbClr val="FF0000"/>
                </a:solidFill>
              </a:rPr>
              <a:t>mikroba</a:t>
            </a:r>
            <a:r>
              <a:rPr lang="en-US" sz="2500" b="1">
                <a:solidFill>
                  <a:srgbClr val="FF0000"/>
                </a:solidFill>
              </a:rPr>
              <a:t> </a:t>
            </a:r>
            <a:r>
              <a:rPr lang="en-US" sz="2500" b="1" err="1">
                <a:solidFill>
                  <a:srgbClr val="FF0000"/>
                </a:solidFill>
              </a:rPr>
              <a:t>akan</a:t>
            </a:r>
            <a:r>
              <a:rPr lang="en-US" sz="2500" b="1">
                <a:solidFill>
                  <a:srgbClr val="FF0000"/>
                </a:solidFill>
              </a:rPr>
              <a:t> </a:t>
            </a:r>
            <a:r>
              <a:rPr lang="en-US" sz="2500" b="1" err="1">
                <a:solidFill>
                  <a:srgbClr val="FF0000"/>
                </a:solidFill>
              </a:rPr>
              <a:t>masuk</a:t>
            </a:r>
            <a:r>
              <a:rPr lang="en-US" sz="2500" b="1">
                <a:solidFill>
                  <a:srgbClr val="FF0000"/>
                </a:solidFill>
              </a:rPr>
              <a:t> </a:t>
            </a:r>
            <a:r>
              <a:rPr lang="en-US" sz="2500" b="1" err="1">
                <a:solidFill>
                  <a:srgbClr val="FF0000"/>
                </a:solidFill>
              </a:rPr>
              <a:t>kedalam</a:t>
            </a:r>
            <a:r>
              <a:rPr lang="en-US" sz="2500" b="1">
                <a:solidFill>
                  <a:srgbClr val="FF0000"/>
                </a:solidFill>
              </a:rPr>
              <a:t> </a:t>
            </a:r>
            <a:r>
              <a:rPr lang="en-US" sz="2500" b="1" err="1">
                <a:solidFill>
                  <a:srgbClr val="FF0000"/>
                </a:solidFill>
              </a:rPr>
              <a:t>susu</a:t>
            </a:r>
            <a:r>
              <a:rPr lang="en-US" sz="2500" b="1">
                <a:solidFill>
                  <a:srgbClr val="FF0000"/>
                </a:solidFill>
              </a:rPr>
              <a:t> </a:t>
            </a:r>
            <a:r>
              <a:rPr lang="en-US" sz="2500" b="1" err="1">
                <a:solidFill>
                  <a:srgbClr val="FF0000"/>
                </a:solidFill>
              </a:rPr>
              <a:t>dan</a:t>
            </a:r>
            <a:r>
              <a:rPr lang="en-US" sz="2500" b="1">
                <a:solidFill>
                  <a:srgbClr val="FF0000"/>
                </a:solidFill>
              </a:rPr>
              <a:t> </a:t>
            </a:r>
            <a:r>
              <a:rPr lang="en-US" sz="2500" b="1" err="1">
                <a:solidFill>
                  <a:srgbClr val="FF0000"/>
                </a:solidFill>
              </a:rPr>
              <a:t>ambing</a:t>
            </a:r>
            <a:r>
              <a:rPr lang="en-US" sz="2500" b="1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500" err="1"/>
              <a:t>Akibatnya</a:t>
            </a:r>
            <a:r>
              <a:rPr lang="en-US" sz="2500"/>
              <a:t>:</a:t>
            </a:r>
          </a:p>
          <a:p>
            <a:r>
              <a:rPr lang="en-US" sz="2500" err="1"/>
              <a:t>Ambing</a:t>
            </a:r>
            <a:r>
              <a:rPr lang="en-US" sz="2500"/>
              <a:t> </a:t>
            </a:r>
            <a:r>
              <a:rPr lang="en-US" sz="2500" err="1"/>
              <a:t>mengalami</a:t>
            </a:r>
            <a:r>
              <a:rPr lang="en-US" sz="2500"/>
              <a:t> mastitis</a:t>
            </a:r>
          </a:p>
          <a:p>
            <a:r>
              <a:rPr lang="en-US" sz="2500" err="1"/>
              <a:t>Susu</a:t>
            </a:r>
            <a:r>
              <a:rPr lang="en-US" sz="2500"/>
              <a:t> </a:t>
            </a:r>
            <a:r>
              <a:rPr lang="en-US" sz="2500" err="1"/>
              <a:t>ditolak</a:t>
            </a:r>
            <a:endParaRPr lang="en-US" sz="2500"/>
          </a:p>
          <a:p>
            <a:r>
              <a:rPr lang="en-US" sz="2500" err="1"/>
              <a:t>Menyebabkan</a:t>
            </a:r>
            <a:r>
              <a:rPr lang="en-US" sz="2500"/>
              <a:t> </a:t>
            </a:r>
            <a:r>
              <a:rPr lang="en-US" sz="2500" err="1"/>
              <a:t>diare</a:t>
            </a:r>
            <a:endParaRPr lang="en-US" sz="2500"/>
          </a:p>
          <a:p>
            <a:endParaRPr lang="en-US" sz="250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96496F1-0894-4148-932F-6CC50E36A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030" y="1004288"/>
            <a:ext cx="581334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6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9FB0-849B-F34F-86D9-8B363D19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Pemerahan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5681-295C-D349-8C71-83DBA8A8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972" y="1196752"/>
            <a:ext cx="3914309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/>
              <a:t>Cara </a:t>
            </a:r>
            <a:r>
              <a:rPr lang="en-US" sz="2500" b="1" err="1"/>
              <a:t>Pemerahan</a:t>
            </a:r>
            <a:r>
              <a:rPr lang="en-US" sz="2500" b="1"/>
              <a:t> yang </a:t>
            </a:r>
            <a:r>
              <a:rPr lang="en-US" sz="2500" b="1" err="1"/>
              <a:t>Baik</a:t>
            </a:r>
            <a:r>
              <a:rPr lang="en-US" sz="2500" b="1"/>
              <a:t>:</a:t>
            </a:r>
          </a:p>
          <a:p>
            <a:r>
              <a:rPr lang="en-US" sz="2500" err="1"/>
              <a:t>Pegang</a:t>
            </a:r>
            <a:r>
              <a:rPr lang="en-US" sz="2500"/>
              <a:t> putting </a:t>
            </a:r>
            <a:r>
              <a:rPr lang="en-US" sz="2500" err="1"/>
              <a:t>dengan</a:t>
            </a:r>
            <a:r>
              <a:rPr lang="en-US" sz="2500"/>
              <a:t> </a:t>
            </a:r>
            <a:r>
              <a:rPr lang="en-US" sz="2500" err="1"/>
              <a:t>jari</a:t>
            </a:r>
            <a:r>
              <a:rPr lang="en-US" sz="2500"/>
              <a:t> </a:t>
            </a:r>
            <a:r>
              <a:rPr lang="en-US" sz="2500" err="1"/>
              <a:t>telunjuk</a:t>
            </a:r>
            <a:r>
              <a:rPr lang="en-US" sz="2500"/>
              <a:t> </a:t>
            </a:r>
            <a:r>
              <a:rPr lang="en-US" sz="2500" err="1"/>
              <a:t>dan</a:t>
            </a:r>
            <a:r>
              <a:rPr lang="en-US" sz="2500"/>
              <a:t> </a:t>
            </a:r>
            <a:r>
              <a:rPr lang="en-US" sz="2500" err="1"/>
              <a:t>jempol</a:t>
            </a:r>
            <a:endParaRPr lang="en-US" sz="2500"/>
          </a:p>
          <a:p>
            <a:r>
              <a:rPr lang="en-US" sz="2500" err="1"/>
              <a:t>Tambahkan</a:t>
            </a:r>
            <a:r>
              <a:rPr lang="en-US" sz="2500"/>
              <a:t> </a:t>
            </a:r>
            <a:r>
              <a:rPr lang="en-US" sz="2500" err="1"/>
              <a:t>jari</a:t>
            </a:r>
            <a:r>
              <a:rPr lang="en-US" sz="2500"/>
              <a:t> </a:t>
            </a:r>
            <a:r>
              <a:rPr lang="en-US" sz="2500" err="1"/>
              <a:t>tengah</a:t>
            </a:r>
            <a:r>
              <a:rPr lang="en-US" sz="2500"/>
              <a:t> </a:t>
            </a:r>
            <a:r>
              <a:rPr lang="en-US" sz="2500" err="1"/>
              <a:t>dengan</a:t>
            </a:r>
            <a:r>
              <a:rPr lang="en-US" sz="2500"/>
              <a:t> </a:t>
            </a:r>
            <a:r>
              <a:rPr lang="en-US" sz="2500" err="1"/>
              <a:t>memeras</a:t>
            </a:r>
            <a:endParaRPr lang="en-US" sz="2500"/>
          </a:p>
          <a:p>
            <a:r>
              <a:rPr lang="en-US" sz="2500" err="1"/>
              <a:t>Tambahkan</a:t>
            </a:r>
            <a:r>
              <a:rPr lang="en-US" sz="2500"/>
              <a:t> </a:t>
            </a:r>
            <a:r>
              <a:rPr lang="en-US" sz="2500" err="1"/>
              <a:t>jari</a:t>
            </a:r>
            <a:r>
              <a:rPr lang="en-US" sz="2500"/>
              <a:t> </a:t>
            </a:r>
            <a:r>
              <a:rPr lang="en-US" sz="2500" err="1"/>
              <a:t>manis</a:t>
            </a:r>
            <a:endParaRPr lang="en-US" sz="2500"/>
          </a:p>
          <a:p>
            <a:r>
              <a:rPr lang="en-US" sz="2500" err="1"/>
              <a:t>Terakhir</a:t>
            </a:r>
            <a:r>
              <a:rPr lang="en-US" sz="2500"/>
              <a:t>, </a:t>
            </a:r>
            <a:r>
              <a:rPr lang="en-US" sz="2500" err="1"/>
              <a:t>jari</a:t>
            </a:r>
            <a:r>
              <a:rPr lang="en-US" sz="2500"/>
              <a:t> </a:t>
            </a:r>
            <a:r>
              <a:rPr lang="en-US" sz="2500" err="1"/>
              <a:t>kelingking</a:t>
            </a:r>
            <a:endParaRPr lang="en-US" sz="2500"/>
          </a:p>
          <a:p>
            <a:endParaRPr lang="en-US" sz="250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2C39C3D-246D-5549-8F40-D185EC7736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852642"/>
            <a:ext cx="4837622" cy="5888726"/>
          </a:xfrm>
          <a:prstGeom prst="rect">
            <a:avLst/>
          </a:prstGeom>
        </p:spPr>
      </p:pic>
      <p:sp>
        <p:nvSpPr>
          <p:cNvPr id="6" name="Explosion 2 5">
            <a:extLst>
              <a:ext uri="{FF2B5EF4-FFF2-40B4-BE49-F238E27FC236}">
                <a16:creationId xmlns:a16="http://schemas.microsoft.com/office/drawing/2014/main" id="{627DC295-B1EA-4141-BDE6-BBEEEBFAD346}"/>
              </a:ext>
            </a:extLst>
          </p:cNvPr>
          <p:cNvSpPr/>
          <p:nvPr/>
        </p:nvSpPr>
        <p:spPr>
          <a:xfrm rot="20377910">
            <a:off x="5443823" y="4595353"/>
            <a:ext cx="3328177" cy="184038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J A N G A N  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D I B E T O T</a:t>
            </a:r>
          </a:p>
        </p:txBody>
      </p:sp>
    </p:spTree>
    <p:extLst>
      <p:ext uri="{BB962C8B-B14F-4D97-AF65-F5344CB8AC3E}">
        <p14:creationId xmlns:p14="http://schemas.microsoft.com/office/powerpoint/2010/main" val="32481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30EA-FA55-A44C-895D-757961EC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5" y="0"/>
            <a:ext cx="4545789" cy="620688"/>
          </a:xfrm>
        </p:spPr>
        <p:txBody>
          <a:bodyPr/>
          <a:lstStyle/>
          <a:p>
            <a:pPr algn="l"/>
            <a:r>
              <a:rPr lang="en-US"/>
              <a:t>Mastitis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EE16B3-D583-1041-B289-A098E5954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2816"/>
            <a:ext cx="4677132" cy="331236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62F430-678D-CD4F-BE89-D2FD8CBC294D}"/>
              </a:ext>
            </a:extLst>
          </p:cNvPr>
          <p:cNvSpPr txBox="1">
            <a:spLocks/>
          </p:cNvSpPr>
          <p:nvPr/>
        </p:nvSpPr>
        <p:spPr>
          <a:xfrm>
            <a:off x="4860032" y="1628800"/>
            <a:ext cx="428396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500" b="1" dirty="0" err="1"/>
              <a:t>Pencegahan</a:t>
            </a:r>
            <a:r>
              <a:rPr lang="en-US" sz="2500" b="1" dirty="0"/>
              <a:t> Mastitis:</a:t>
            </a:r>
          </a:p>
          <a:p>
            <a:r>
              <a:rPr lang="en-US" sz="2200" dirty="0" err="1"/>
              <a:t>Membersihkan</a:t>
            </a:r>
            <a:r>
              <a:rPr lang="en-US" sz="2200" dirty="0"/>
              <a:t> </a:t>
            </a:r>
            <a:r>
              <a:rPr lang="en-US" sz="2200" dirty="0" err="1"/>
              <a:t>badan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ambing</a:t>
            </a:r>
            <a:r>
              <a:rPr lang="en-US" sz="2200" dirty="0"/>
              <a:t> </a:t>
            </a:r>
            <a:r>
              <a:rPr lang="en-US" sz="2200" dirty="0" err="1"/>
              <a:t>sapi</a:t>
            </a:r>
            <a:r>
              <a:rPr lang="en-US" sz="2200" dirty="0"/>
              <a:t> </a:t>
            </a:r>
            <a:r>
              <a:rPr lang="en-US" sz="2200" dirty="0" err="1"/>
              <a:t>sebelum</a:t>
            </a:r>
            <a:r>
              <a:rPr lang="en-US" sz="2200" dirty="0"/>
              <a:t> </a:t>
            </a:r>
            <a:r>
              <a:rPr lang="en-US" sz="2200" dirty="0" err="1"/>
              <a:t>pemerahan</a:t>
            </a:r>
            <a:r>
              <a:rPr lang="en-US" sz="2200" dirty="0"/>
              <a:t>, </a:t>
            </a:r>
            <a:r>
              <a:rPr lang="en-US" sz="2200" dirty="0" err="1"/>
              <a:t>dilap</a:t>
            </a:r>
            <a:r>
              <a:rPr lang="en-US" sz="2200" dirty="0"/>
              <a:t> </a:t>
            </a:r>
            <a:r>
              <a:rPr lang="en-US" sz="2200" dirty="0" err="1"/>
              <a:t>sampai</a:t>
            </a:r>
            <a:r>
              <a:rPr lang="en-US" sz="2200" dirty="0"/>
              <a:t> </a:t>
            </a:r>
            <a:r>
              <a:rPr lang="en-US" sz="2200" dirty="0" err="1"/>
              <a:t>kering</a:t>
            </a:r>
            <a:endParaRPr lang="en-US" sz="2200" dirty="0"/>
          </a:p>
          <a:p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pemeriksaaan</a:t>
            </a:r>
            <a:r>
              <a:rPr lang="en-US" sz="2200" dirty="0"/>
              <a:t> </a:t>
            </a:r>
            <a:r>
              <a:rPr lang="en-US" sz="2200" dirty="0" err="1"/>
              <a:t>susu</a:t>
            </a:r>
            <a:r>
              <a:rPr lang="en-US" sz="2200" dirty="0"/>
              <a:t> </a:t>
            </a:r>
            <a:r>
              <a:rPr lang="en-US" sz="2200" dirty="0" err="1"/>
              <a:t>sebelum</a:t>
            </a:r>
            <a:r>
              <a:rPr lang="en-US" sz="2200" dirty="0"/>
              <a:t> </a:t>
            </a:r>
            <a:r>
              <a:rPr lang="en-US" sz="2200" dirty="0" err="1"/>
              <a:t>diperah</a:t>
            </a:r>
            <a:r>
              <a:rPr lang="en-US" sz="2200" dirty="0"/>
              <a:t> (CMT)</a:t>
            </a:r>
          </a:p>
          <a:p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pemerahan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Teknik yang </a:t>
            </a:r>
            <a:r>
              <a:rPr lang="en-US" sz="2200" dirty="0" err="1"/>
              <a:t>baik</a:t>
            </a:r>
            <a:endParaRPr lang="en-US" sz="2200" dirty="0"/>
          </a:p>
          <a:p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i="1" dirty="0"/>
              <a:t>Teat Dipping</a:t>
            </a:r>
          </a:p>
          <a:p>
            <a:pPr marL="0" indent="0">
              <a:buNone/>
            </a:pP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1252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640726-FC0C-FE47-932D-C8B9198C93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500" err="1"/>
              <a:t>Sapi</a:t>
            </a:r>
            <a:r>
              <a:rPr lang="en-US" sz="2500"/>
              <a:t> </a:t>
            </a:r>
            <a:r>
              <a:rPr lang="en-US" sz="2500" err="1"/>
              <a:t>mendapat</a:t>
            </a:r>
            <a:r>
              <a:rPr lang="en-US" sz="2500"/>
              <a:t> </a:t>
            </a:r>
            <a:r>
              <a:rPr lang="en-US" sz="2500" err="1"/>
              <a:t>pakan</a:t>
            </a:r>
            <a:r>
              <a:rPr lang="en-US" sz="2500"/>
              <a:t> </a:t>
            </a:r>
            <a:r>
              <a:rPr lang="en-US" sz="2500" err="1"/>
              <a:t>dan</a:t>
            </a:r>
            <a:r>
              <a:rPr lang="en-US" sz="2500"/>
              <a:t> </a:t>
            </a:r>
            <a:r>
              <a:rPr lang="en-US" sz="2500" err="1"/>
              <a:t>minum</a:t>
            </a:r>
            <a:r>
              <a:rPr lang="en-US" sz="2500"/>
              <a:t> yang </a:t>
            </a:r>
            <a:r>
              <a:rPr lang="en-US" sz="2500" err="1"/>
              <a:t>cukup</a:t>
            </a:r>
            <a:endParaRPr lang="en-US" sz="2500"/>
          </a:p>
          <a:p>
            <a:r>
              <a:rPr lang="en-US" sz="2500" err="1"/>
              <a:t>Pengontrolan</a:t>
            </a:r>
            <a:r>
              <a:rPr lang="en-US" sz="2500"/>
              <a:t> </a:t>
            </a:r>
            <a:r>
              <a:rPr lang="en-US" sz="2500" err="1"/>
              <a:t>penyediaan</a:t>
            </a:r>
            <a:r>
              <a:rPr lang="en-US" sz="2500"/>
              <a:t> </a:t>
            </a:r>
            <a:r>
              <a:rPr lang="en-US" sz="2500" err="1"/>
              <a:t>dan</a:t>
            </a:r>
            <a:r>
              <a:rPr lang="en-US" sz="2500"/>
              <a:t> </a:t>
            </a:r>
            <a:r>
              <a:rPr lang="en-US" sz="2500" err="1"/>
              <a:t>penyimpanan</a:t>
            </a:r>
            <a:r>
              <a:rPr lang="en-US" sz="2500"/>
              <a:t> </a:t>
            </a:r>
            <a:r>
              <a:rPr lang="en-US" sz="2500" err="1"/>
              <a:t>pakan</a:t>
            </a:r>
            <a:endParaRPr lang="en-US" sz="2500"/>
          </a:p>
          <a:p>
            <a:r>
              <a:rPr lang="en-US" sz="2500" err="1"/>
              <a:t>Memastikan</a:t>
            </a:r>
            <a:r>
              <a:rPr lang="en-US" sz="2500"/>
              <a:t> </a:t>
            </a:r>
            <a:r>
              <a:rPr lang="en-US" sz="2500" err="1"/>
              <a:t>ketelusuran</a:t>
            </a:r>
            <a:r>
              <a:rPr lang="en-US" sz="2500"/>
              <a:t> </a:t>
            </a:r>
            <a:r>
              <a:rPr lang="en-US" sz="2500" err="1"/>
              <a:t>penyedia</a:t>
            </a:r>
            <a:r>
              <a:rPr lang="en-US" sz="2500"/>
              <a:t> </a:t>
            </a:r>
            <a:r>
              <a:rPr lang="en-US" sz="2500" err="1"/>
              <a:t>pakan</a:t>
            </a:r>
            <a:r>
              <a:rPr lang="en-US" sz="250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D0BDE-48F8-E640-8FA0-199634E6EA1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3. </a:t>
            </a:r>
            <a:r>
              <a:rPr lang="en-US" err="1"/>
              <a:t>Pakan</a:t>
            </a:r>
            <a:r>
              <a:rPr lang="en-US"/>
              <a:t> </a:t>
            </a:r>
            <a:r>
              <a:rPr lang="en-US" err="1"/>
              <a:t>dan</a:t>
            </a:r>
            <a:r>
              <a:rPr lang="en-US"/>
              <a:t> Air </a:t>
            </a:r>
            <a:r>
              <a:rPr lang="en-US" err="1"/>
              <a:t>Minum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6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9FA860-BAF1-4843-B422-237A493FA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041"/>
            <a:ext cx="9144000" cy="3717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A48451-EDC7-824B-B804-95FBCF1D6CD8}"/>
              </a:ext>
            </a:extLst>
          </p:cNvPr>
          <p:cNvSpPr txBox="1"/>
          <p:nvPr/>
        </p:nvSpPr>
        <p:spPr>
          <a:xfrm>
            <a:off x="611560" y="4005064"/>
            <a:ext cx="78641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err="1">
                <a:solidFill>
                  <a:schemeClr val="bg1"/>
                </a:solidFill>
              </a:rPr>
              <a:t>Pemberian</a:t>
            </a:r>
            <a:r>
              <a:rPr lang="en-US" sz="5500" b="1">
                <a:solidFill>
                  <a:schemeClr val="bg1"/>
                </a:solidFill>
              </a:rPr>
              <a:t> </a:t>
            </a:r>
            <a:r>
              <a:rPr lang="en-US" sz="5500" b="1" err="1">
                <a:solidFill>
                  <a:schemeClr val="bg1"/>
                </a:solidFill>
              </a:rPr>
              <a:t>Pakan</a:t>
            </a:r>
            <a:endParaRPr lang="en-US" sz="55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46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BEE8-5CF3-0E43-9F33-E30292D9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Pakan</a:t>
            </a:r>
            <a:r>
              <a:rPr lang="en-US"/>
              <a:t> </a:t>
            </a:r>
            <a:r>
              <a:rPr lang="en-US" err="1"/>
              <a:t>Sapi</a:t>
            </a:r>
            <a:r>
              <a:rPr lang="en-US"/>
              <a:t> </a:t>
            </a:r>
            <a:r>
              <a:rPr lang="en-US" err="1"/>
              <a:t>Perah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3BD2E7-DE38-E243-A308-11FC8B757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8"/>
            <a:ext cx="9123926" cy="399171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D600E4-8D69-DF4F-BBD2-871BEC774CD4}"/>
              </a:ext>
            </a:extLst>
          </p:cNvPr>
          <p:cNvSpPr/>
          <p:nvPr/>
        </p:nvSpPr>
        <p:spPr>
          <a:xfrm>
            <a:off x="1432248" y="4797152"/>
            <a:ext cx="2376264" cy="648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Kebutuhan</a:t>
            </a:r>
            <a:r>
              <a:rPr lang="en-US"/>
              <a:t> </a:t>
            </a:r>
            <a:r>
              <a:rPr lang="en-US" err="1"/>
              <a:t>Pakan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06670-EB4F-7540-B5DF-4259C31E046F}"/>
              </a:ext>
            </a:extLst>
          </p:cNvPr>
          <p:cNvSpPr/>
          <p:nvPr/>
        </p:nvSpPr>
        <p:spPr>
          <a:xfrm>
            <a:off x="4860032" y="436510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Kebutuhan</a:t>
            </a:r>
            <a:r>
              <a:rPr lang="en-US"/>
              <a:t> </a:t>
            </a:r>
            <a:r>
              <a:rPr lang="en-US" err="1"/>
              <a:t>Pokok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327B68-FABF-7447-B546-54CF357551D2}"/>
              </a:ext>
            </a:extLst>
          </p:cNvPr>
          <p:cNvSpPr/>
          <p:nvPr/>
        </p:nvSpPr>
        <p:spPr>
          <a:xfrm>
            <a:off x="4864931" y="537321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Kebutuhan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Produksi</a:t>
            </a:r>
            <a:r>
              <a:rPr lang="en-US"/>
              <a:t> </a:t>
            </a:r>
            <a:r>
              <a:rPr lang="en-US" err="1"/>
              <a:t>Susu</a:t>
            </a:r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A900B5F-38E9-A744-9708-A2091240438F}"/>
              </a:ext>
            </a:extLst>
          </p:cNvPr>
          <p:cNvSpPr/>
          <p:nvPr/>
        </p:nvSpPr>
        <p:spPr>
          <a:xfrm rot="20277774">
            <a:off x="3937113" y="471470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8735CD4-6160-8A4E-AAA3-807A39500899}"/>
              </a:ext>
            </a:extLst>
          </p:cNvPr>
          <p:cNvSpPr/>
          <p:nvPr/>
        </p:nvSpPr>
        <p:spPr>
          <a:xfrm rot="1356397">
            <a:off x="3932606" y="5281608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93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C28B-363E-8046-9B68-6CB6441B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Pencernaan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D8A7-2E98-7E4F-A2AB-A32D7EBBE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196751"/>
            <a:ext cx="3960440" cy="5256585"/>
          </a:xfrm>
        </p:spPr>
        <p:txBody>
          <a:bodyPr>
            <a:normAutofit fontScale="92500"/>
          </a:bodyPr>
          <a:lstStyle/>
          <a:p>
            <a:pPr indent="-319088"/>
            <a:r>
              <a:rPr lang="en-US" sz="2600" b="1" err="1"/>
              <a:t>Tahapan</a:t>
            </a:r>
            <a:r>
              <a:rPr lang="en-US" sz="2600" b="1"/>
              <a:t> Proses:</a:t>
            </a:r>
          </a:p>
          <a:p>
            <a:pPr marL="801688" lvl="1" indent="-268288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300" err="1"/>
              <a:t>Memilih</a:t>
            </a:r>
            <a:r>
              <a:rPr lang="en-US" sz="2300"/>
              <a:t> </a:t>
            </a:r>
            <a:r>
              <a:rPr lang="en-US" sz="2300" err="1"/>
              <a:t>makanan</a:t>
            </a:r>
            <a:endParaRPr lang="en-US" sz="2300"/>
          </a:p>
          <a:p>
            <a:pPr marL="801688" lvl="1" indent="-268288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300" err="1"/>
              <a:t>Mengunyah</a:t>
            </a:r>
            <a:r>
              <a:rPr lang="en-US" sz="2300"/>
              <a:t> </a:t>
            </a:r>
            <a:r>
              <a:rPr lang="en-US" sz="2300" err="1"/>
              <a:t>makanan</a:t>
            </a:r>
            <a:r>
              <a:rPr lang="en-US" sz="2300"/>
              <a:t> </a:t>
            </a:r>
            <a:r>
              <a:rPr lang="en-US" sz="2300" err="1"/>
              <a:t>dan</a:t>
            </a:r>
            <a:r>
              <a:rPr lang="en-US" sz="2300"/>
              <a:t> </a:t>
            </a:r>
            <a:r>
              <a:rPr lang="en-US" sz="2300" err="1"/>
              <a:t>memamah-biak</a:t>
            </a:r>
            <a:r>
              <a:rPr lang="en-US" sz="2300"/>
              <a:t> (</a:t>
            </a:r>
            <a:r>
              <a:rPr lang="en-US" sz="2300" err="1"/>
              <a:t>ruminasi</a:t>
            </a:r>
            <a:r>
              <a:rPr lang="en-US" sz="2300"/>
              <a:t>)</a:t>
            </a:r>
          </a:p>
          <a:p>
            <a:pPr marL="801688" lvl="1" indent="-268288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300" err="1"/>
              <a:t>Mikroba</a:t>
            </a:r>
            <a:r>
              <a:rPr lang="en-US" sz="2300"/>
              <a:t> </a:t>
            </a:r>
            <a:r>
              <a:rPr lang="en-US" sz="2300" err="1"/>
              <a:t>tumbuh</a:t>
            </a:r>
            <a:r>
              <a:rPr lang="en-US" sz="2300"/>
              <a:t> </a:t>
            </a:r>
            <a:r>
              <a:rPr lang="en-US" sz="2300" err="1"/>
              <a:t>menyediakan</a:t>
            </a:r>
            <a:r>
              <a:rPr lang="en-US" sz="2300"/>
              <a:t> </a:t>
            </a:r>
            <a:r>
              <a:rPr lang="en-US" sz="2300" err="1"/>
              <a:t>energi</a:t>
            </a:r>
            <a:endParaRPr lang="en-US" sz="2300"/>
          </a:p>
          <a:p>
            <a:pPr marL="801688" lvl="1" indent="-268288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300"/>
              <a:t>Abomasum </a:t>
            </a:r>
            <a:r>
              <a:rPr lang="en-US" sz="2300" err="1"/>
              <a:t>dan</a:t>
            </a:r>
            <a:r>
              <a:rPr lang="en-US" sz="2300"/>
              <a:t> </a:t>
            </a:r>
            <a:r>
              <a:rPr lang="en-US" sz="2300" err="1"/>
              <a:t>usus</a:t>
            </a:r>
            <a:r>
              <a:rPr lang="en-US" sz="2300"/>
              <a:t> </a:t>
            </a:r>
            <a:r>
              <a:rPr lang="en-US" sz="2300" err="1"/>
              <a:t>halus</a:t>
            </a:r>
            <a:r>
              <a:rPr lang="en-US" sz="2300"/>
              <a:t> </a:t>
            </a:r>
            <a:r>
              <a:rPr lang="en-US" sz="2300" err="1"/>
              <a:t>mencerna</a:t>
            </a:r>
            <a:r>
              <a:rPr lang="en-US" sz="2300"/>
              <a:t> </a:t>
            </a:r>
            <a:r>
              <a:rPr lang="en-US" sz="2300" err="1"/>
              <a:t>makan</a:t>
            </a:r>
            <a:r>
              <a:rPr lang="en-US" sz="2300"/>
              <a:t> </a:t>
            </a:r>
            <a:r>
              <a:rPr lang="en-US" sz="2300" err="1"/>
              <a:t>lebih</a:t>
            </a:r>
            <a:r>
              <a:rPr lang="en-US" sz="2300"/>
              <a:t> </a:t>
            </a:r>
            <a:r>
              <a:rPr lang="en-US" sz="2300" err="1"/>
              <a:t>lanjut</a:t>
            </a:r>
            <a:endParaRPr lang="en-US" sz="2300"/>
          </a:p>
          <a:p>
            <a:pPr marL="801688" lvl="1" indent="-268288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300" err="1"/>
              <a:t>Mikroba</a:t>
            </a:r>
            <a:r>
              <a:rPr lang="en-US" sz="2300"/>
              <a:t> di </a:t>
            </a:r>
            <a:r>
              <a:rPr lang="en-US" sz="2300" err="1"/>
              <a:t>usus</a:t>
            </a:r>
            <a:r>
              <a:rPr lang="en-US" sz="2300"/>
              <a:t> </a:t>
            </a:r>
            <a:r>
              <a:rPr lang="en-US" sz="2300" err="1"/>
              <a:t>besar</a:t>
            </a:r>
            <a:r>
              <a:rPr lang="en-US" sz="2300"/>
              <a:t> </a:t>
            </a:r>
            <a:r>
              <a:rPr lang="en-US" sz="2300" err="1"/>
              <a:t>membantu</a:t>
            </a:r>
            <a:r>
              <a:rPr lang="en-US" sz="2300"/>
              <a:t> </a:t>
            </a:r>
            <a:r>
              <a:rPr lang="en-US" sz="2300" err="1"/>
              <a:t>mencerna</a:t>
            </a:r>
            <a:r>
              <a:rPr lang="en-US" sz="2300"/>
              <a:t> </a:t>
            </a:r>
            <a:r>
              <a:rPr lang="en-US" sz="2300" err="1"/>
              <a:t>sisa</a:t>
            </a:r>
            <a:r>
              <a:rPr lang="en-US" sz="2300"/>
              <a:t> </a:t>
            </a:r>
            <a:r>
              <a:rPr lang="en-US" sz="2300" err="1"/>
              <a:t>makanan</a:t>
            </a:r>
            <a:endParaRPr lang="en-US" sz="2300"/>
          </a:p>
          <a:p>
            <a:pPr marL="801688" lvl="1" indent="-268288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300" err="1"/>
              <a:t>Rektum</a:t>
            </a:r>
            <a:r>
              <a:rPr lang="en-US" sz="2300"/>
              <a:t> </a:t>
            </a:r>
            <a:r>
              <a:rPr lang="en-US" sz="2300" err="1"/>
              <a:t>melakukan</a:t>
            </a:r>
            <a:r>
              <a:rPr lang="en-US" sz="2300"/>
              <a:t> </a:t>
            </a:r>
            <a:r>
              <a:rPr lang="en-US" sz="2300" err="1"/>
              <a:t>penyerapan</a:t>
            </a:r>
            <a:r>
              <a:rPr lang="en-US" sz="2300"/>
              <a:t> air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C89B5E3-B514-0C44-A37B-6C4FDCEDD6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65612"/>
            <a:ext cx="4824536" cy="572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73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69C5-D4B1-7943-94F5-8F8E807A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Jenis</a:t>
            </a:r>
            <a:r>
              <a:rPr lang="en-US"/>
              <a:t> </a:t>
            </a:r>
            <a:r>
              <a:rPr lang="en-US" err="1"/>
              <a:t>Pakan</a:t>
            </a:r>
            <a:r>
              <a:rPr lang="en-US"/>
              <a:t> </a:t>
            </a:r>
            <a:r>
              <a:rPr lang="en-US" err="1"/>
              <a:t>pada</a:t>
            </a:r>
            <a:r>
              <a:rPr lang="en-US"/>
              <a:t> </a:t>
            </a:r>
            <a:r>
              <a:rPr lang="en-US" err="1"/>
              <a:t>Sapi</a:t>
            </a:r>
            <a:r>
              <a:rPr lang="en-US"/>
              <a:t> </a:t>
            </a:r>
            <a:r>
              <a:rPr lang="en-US" err="1"/>
              <a:t>Perah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2EFA4B-63AA-3E4F-AB27-A8C338ED3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47" y="1700808"/>
            <a:ext cx="4032448" cy="27952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20B92D-C23F-BE4C-BA50-39DB869744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03938"/>
            <a:ext cx="4032448" cy="2805182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C14AB38-7F7E-324C-AE91-D51AF3FA1E72}"/>
              </a:ext>
            </a:extLst>
          </p:cNvPr>
          <p:cNvSpPr txBox="1">
            <a:spLocks/>
          </p:cNvSpPr>
          <p:nvPr/>
        </p:nvSpPr>
        <p:spPr>
          <a:xfrm>
            <a:off x="387349" y="4516050"/>
            <a:ext cx="3764777" cy="8726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algn="ctr">
              <a:buNone/>
            </a:pPr>
            <a:r>
              <a:rPr lang="en-US" sz="2400" b="1" err="1"/>
              <a:t>Hijauan</a:t>
            </a:r>
            <a:endParaRPr lang="en-US" sz="2400" b="1"/>
          </a:p>
          <a:p>
            <a:pPr marL="136525" indent="0" algn="ctr">
              <a:buNone/>
            </a:pPr>
            <a:r>
              <a:rPr lang="en-US" sz="2400"/>
              <a:t>(</a:t>
            </a:r>
            <a:r>
              <a:rPr lang="en-US" sz="2400" err="1"/>
              <a:t>sumber</a:t>
            </a:r>
            <a:r>
              <a:rPr lang="en-US" sz="2400"/>
              <a:t> </a:t>
            </a:r>
            <a:r>
              <a:rPr lang="en-US" sz="2400" err="1"/>
              <a:t>energi</a:t>
            </a:r>
            <a:r>
              <a:rPr lang="en-US" sz="2400"/>
              <a:t> </a:t>
            </a:r>
            <a:r>
              <a:rPr lang="en-US" sz="2400" err="1"/>
              <a:t>dan</a:t>
            </a:r>
            <a:r>
              <a:rPr lang="en-US" sz="2400"/>
              <a:t> </a:t>
            </a:r>
            <a:r>
              <a:rPr lang="en-US" sz="2400" err="1"/>
              <a:t>serat</a:t>
            </a:r>
            <a:r>
              <a:rPr lang="en-US" sz="2400"/>
              <a:t>)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33E655C-24CC-1048-8829-DE4C849DAB3E}"/>
              </a:ext>
            </a:extLst>
          </p:cNvPr>
          <p:cNvSpPr txBox="1">
            <a:spLocks/>
          </p:cNvSpPr>
          <p:nvPr/>
        </p:nvSpPr>
        <p:spPr>
          <a:xfrm>
            <a:off x="4849851" y="4523733"/>
            <a:ext cx="4042629" cy="8726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algn="ctr">
              <a:buNone/>
            </a:pPr>
            <a:r>
              <a:rPr lang="en-US" sz="2400" b="1" err="1"/>
              <a:t>Konsentrat</a:t>
            </a:r>
            <a:endParaRPr lang="en-US" sz="2400" b="1"/>
          </a:p>
          <a:p>
            <a:pPr marL="136525" indent="0" algn="ctr">
              <a:buNone/>
            </a:pPr>
            <a:r>
              <a:rPr lang="en-US" sz="2400"/>
              <a:t>(</a:t>
            </a:r>
            <a:r>
              <a:rPr lang="en-US" sz="2400" err="1"/>
              <a:t>sumber</a:t>
            </a:r>
            <a:r>
              <a:rPr lang="en-US" sz="2400"/>
              <a:t> </a:t>
            </a:r>
            <a:r>
              <a:rPr lang="en-US" sz="2400" err="1"/>
              <a:t>energi</a:t>
            </a:r>
            <a:r>
              <a:rPr lang="en-US" sz="2400"/>
              <a:t> </a:t>
            </a:r>
            <a:r>
              <a:rPr lang="en-US" sz="2400" err="1"/>
              <a:t>dan</a:t>
            </a:r>
            <a:r>
              <a:rPr lang="en-US" sz="2400"/>
              <a:t> protein)</a:t>
            </a:r>
          </a:p>
        </p:txBody>
      </p:sp>
    </p:spTree>
    <p:extLst>
      <p:ext uri="{BB962C8B-B14F-4D97-AF65-F5344CB8AC3E}">
        <p14:creationId xmlns:p14="http://schemas.microsoft.com/office/powerpoint/2010/main" val="279990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FF25-DE2D-1A46-92F8-8EB40C52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Ternak</a:t>
            </a:r>
            <a:r>
              <a:rPr lang="en-US"/>
              <a:t> </a:t>
            </a:r>
            <a:r>
              <a:rPr lang="en-US" err="1"/>
              <a:t>Sapi</a:t>
            </a:r>
            <a:r>
              <a:rPr lang="en-US"/>
              <a:t> </a:t>
            </a:r>
            <a:r>
              <a:rPr lang="en-US" err="1"/>
              <a:t>Perah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F5AF79-8E3F-2441-B16A-2EF47A3D17BF}"/>
              </a:ext>
            </a:extLst>
          </p:cNvPr>
          <p:cNvSpPr txBox="1">
            <a:spLocks/>
          </p:cNvSpPr>
          <p:nvPr/>
        </p:nvSpPr>
        <p:spPr>
          <a:xfrm>
            <a:off x="4940668" y="1844824"/>
            <a:ext cx="4023819" cy="3833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600" err="1"/>
              <a:t>Keuntungan</a:t>
            </a:r>
            <a:r>
              <a:rPr lang="en-US" sz="2600"/>
              <a:t> </a:t>
            </a:r>
            <a:r>
              <a:rPr lang="en-US" sz="2600" err="1"/>
              <a:t>Sapi</a:t>
            </a:r>
            <a:r>
              <a:rPr lang="en-US" sz="2600"/>
              <a:t> </a:t>
            </a:r>
            <a:r>
              <a:rPr lang="en-US" sz="2600" err="1"/>
              <a:t>Perah</a:t>
            </a:r>
            <a:endParaRPr lang="en-US" sz="2600"/>
          </a:p>
          <a:p>
            <a:r>
              <a:rPr lang="en-US" sz="2600" err="1"/>
              <a:t>Produksi</a:t>
            </a:r>
            <a:r>
              <a:rPr lang="en-US" sz="2600"/>
              <a:t> </a:t>
            </a:r>
            <a:r>
              <a:rPr lang="en-US" sz="2600" err="1"/>
              <a:t>susu</a:t>
            </a:r>
            <a:endParaRPr lang="en-US" sz="2600"/>
          </a:p>
          <a:p>
            <a:r>
              <a:rPr lang="en-US" sz="2600" err="1"/>
              <a:t>Menghasilkan</a:t>
            </a:r>
            <a:r>
              <a:rPr lang="en-US" sz="2600"/>
              <a:t> </a:t>
            </a:r>
            <a:r>
              <a:rPr lang="en-US" sz="2600" err="1"/>
              <a:t>pedet</a:t>
            </a:r>
            <a:endParaRPr lang="en-US" sz="2600"/>
          </a:p>
          <a:p>
            <a:r>
              <a:rPr lang="en-US" sz="2600" err="1"/>
              <a:t>Sapi</a:t>
            </a:r>
            <a:r>
              <a:rPr lang="en-US" sz="2600"/>
              <a:t> </a:t>
            </a:r>
            <a:r>
              <a:rPr lang="en-US" sz="2600" err="1"/>
              <a:t>afkir</a:t>
            </a:r>
            <a:endParaRPr lang="en-US" sz="2600"/>
          </a:p>
          <a:p>
            <a:r>
              <a:rPr lang="en-US" sz="2600" err="1"/>
              <a:t>Kotoran</a:t>
            </a:r>
            <a:r>
              <a:rPr lang="en-US" sz="2600"/>
              <a:t> </a:t>
            </a:r>
            <a:r>
              <a:rPr lang="en-US" sz="2600" err="1"/>
              <a:t>sebagai</a:t>
            </a:r>
            <a:r>
              <a:rPr lang="en-US" sz="2600"/>
              <a:t> </a:t>
            </a:r>
            <a:r>
              <a:rPr lang="en-US" sz="2600" err="1"/>
              <a:t>pupuk</a:t>
            </a:r>
            <a:endParaRPr lang="en-US" sz="2600"/>
          </a:p>
          <a:p>
            <a:endParaRPr lang="en-US" sz="2600"/>
          </a:p>
          <a:p>
            <a:pPr marL="0" indent="0">
              <a:buFont typeface="Wingdings" pitchFamily="2" charset="2"/>
              <a:buNone/>
            </a:pPr>
            <a:r>
              <a:rPr lang="en-US" sz="2600" err="1"/>
              <a:t>Kelemahan</a:t>
            </a:r>
            <a:r>
              <a:rPr lang="en-US" sz="2600"/>
              <a:t> </a:t>
            </a:r>
            <a:r>
              <a:rPr lang="en-US" sz="2600" err="1"/>
              <a:t>Sapi</a:t>
            </a:r>
            <a:r>
              <a:rPr lang="en-US" sz="2600"/>
              <a:t> </a:t>
            </a:r>
            <a:r>
              <a:rPr lang="en-US" sz="2600" err="1"/>
              <a:t>Perah</a:t>
            </a:r>
            <a:r>
              <a:rPr lang="en-US" sz="2600"/>
              <a:t>:</a:t>
            </a:r>
          </a:p>
          <a:p>
            <a:r>
              <a:rPr lang="en-US" sz="2600"/>
              <a:t>Modal yang </a:t>
            </a:r>
            <a:r>
              <a:rPr lang="en-US" sz="2600" err="1"/>
              <a:t>tinggi</a:t>
            </a:r>
            <a:endParaRPr lang="en-US" sz="2600"/>
          </a:p>
          <a:p>
            <a:r>
              <a:rPr lang="en-US" sz="2600" err="1"/>
              <a:t>Memerlukan</a:t>
            </a:r>
            <a:r>
              <a:rPr lang="en-US" sz="2600"/>
              <a:t> </a:t>
            </a:r>
            <a:r>
              <a:rPr lang="en-US" sz="2600" err="1"/>
              <a:t>lahan</a:t>
            </a:r>
            <a:r>
              <a:rPr lang="en-US" sz="2600"/>
              <a:t> </a:t>
            </a:r>
            <a:r>
              <a:rPr lang="en-US" sz="2600" err="1"/>
              <a:t>hijauan</a:t>
            </a:r>
            <a:endParaRPr lang="en-US" sz="2600"/>
          </a:p>
          <a:p>
            <a:r>
              <a:rPr lang="en-US" sz="2600" err="1"/>
              <a:t>Harga</a:t>
            </a:r>
            <a:r>
              <a:rPr lang="en-US" sz="2600"/>
              <a:t> </a:t>
            </a:r>
            <a:r>
              <a:rPr lang="en-US" sz="2600" err="1"/>
              <a:t>susu</a:t>
            </a:r>
            <a:r>
              <a:rPr lang="en-US" sz="2600"/>
              <a:t> </a:t>
            </a:r>
            <a:r>
              <a:rPr lang="en-US" sz="2600" err="1"/>
              <a:t>fluktuatif</a:t>
            </a:r>
            <a:endParaRPr lang="en-US" sz="2600"/>
          </a:p>
          <a:p>
            <a:r>
              <a:rPr lang="en-US" sz="2600" err="1"/>
              <a:t>Pencemaran</a:t>
            </a:r>
            <a:r>
              <a:rPr lang="en-US" sz="2600"/>
              <a:t> </a:t>
            </a:r>
            <a:r>
              <a:rPr lang="en-US" sz="2600" err="1"/>
              <a:t>dari</a:t>
            </a:r>
            <a:r>
              <a:rPr lang="en-US" sz="2600"/>
              <a:t> </a:t>
            </a:r>
            <a:r>
              <a:rPr lang="en-US" sz="2600" err="1"/>
              <a:t>limbah</a:t>
            </a:r>
            <a:endParaRPr lang="en-US" sz="2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C5F8B-C637-4B42-977E-C1AC1BE7E0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260" y="1916832"/>
            <a:ext cx="4890475" cy="3491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E71FA9-F024-C34C-A8F3-D8D80F0E5CAF}"/>
              </a:ext>
            </a:extLst>
          </p:cNvPr>
          <p:cNvSpPr/>
          <p:nvPr/>
        </p:nvSpPr>
        <p:spPr>
          <a:xfrm rot="19508070">
            <a:off x="2269838" y="4620018"/>
            <a:ext cx="2668453" cy="109093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err="1"/>
              <a:t>Sapi</a:t>
            </a:r>
            <a:r>
              <a:rPr lang="en-US" sz="2500"/>
              <a:t> </a:t>
            </a:r>
            <a:r>
              <a:rPr lang="en-US" sz="2500" err="1"/>
              <a:t>perah</a:t>
            </a:r>
            <a:r>
              <a:rPr lang="en-US" sz="2500"/>
              <a:t> </a:t>
            </a:r>
          </a:p>
          <a:p>
            <a:pPr algn="ctr"/>
            <a:r>
              <a:rPr lang="en-US" sz="2500" err="1"/>
              <a:t>harus</a:t>
            </a:r>
            <a:r>
              <a:rPr lang="en-US" sz="2500"/>
              <a:t> </a:t>
            </a:r>
            <a:r>
              <a:rPr lang="en-US" sz="2500" err="1"/>
              <a:t>intentif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6114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9956-5B10-1F4F-B74C-0B910AC7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Pemanenan</a:t>
            </a:r>
            <a:r>
              <a:rPr lang="en-US"/>
              <a:t> </a:t>
            </a:r>
            <a:r>
              <a:rPr lang="en-US" err="1"/>
              <a:t>Hijauan</a:t>
            </a:r>
            <a:r>
              <a:rPr lang="en-US"/>
              <a:t> yang </a:t>
            </a:r>
            <a:r>
              <a:rPr lang="en-US" err="1"/>
              <a:t>Tepat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724B6B-CF17-604C-A636-99B706543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908720"/>
            <a:ext cx="4896544" cy="5836700"/>
          </a:xfr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DF3E822-1524-B64A-B3D8-9E2126E5EB05}"/>
              </a:ext>
            </a:extLst>
          </p:cNvPr>
          <p:cNvSpPr txBox="1">
            <a:spLocks/>
          </p:cNvSpPr>
          <p:nvPr/>
        </p:nvSpPr>
        <p:spPr>
          <a:xfrm>
            <a:off x="5364088" y="884981"/>
            <a:ext cx="3779912" cy="5424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err="1">
                <a:solidFill>
                  <a:srgbClr val="9933FF"/>
                </a:solidFill>
              </a:rPr>
              <a:t>Hijauan</a:t>
            </a:r>
            <a:r>
              <a:rPr lang="en-US" sz="2000" b="1">
                <a:solidFill>
                  <a:srgbClr val="9933FF"/>
                </a:solidFill>
              </a:rPr>
              <a:t> </a:t>
            </a:r>
            <a:r>
              <a:rPr lang="en-US" sz="2000" b="1" err="1">
                <a:solidFill>
                  <a:srgbClr val="9933FF"/>
                </a:solidFill>
              </a:rPr>
              <a:t>terlalu</a:t>
            </a:r>
            <a:r>
              <a:rPr lang="en-US" sz="2000" b="1">
                <a:solidFill>
                  <a:srgbClr val="9933FF"/>
                </a:solidFill>
              </a:rPr>
              <a:t> </a:t>
            </a:r>
            <a:r>
              <a:rPr lang="en-US" sz="2000" b="1" err="1">
                <a:solidFill>
                  <a:srgbClr val="9933FF"/>
                </a:solidFill>
              </a:rPr>
              <a:t>muda</a:t>
            </a:r>
            <a:r>
              <a:rPr lang="en-US" sz="2000" b="1">
                <a:solidFill>
                  <a:srgbClr val="9933FF"/>
                </a:solidFill>
              </a:rPr>
              <a:t>:</a:t>
            </a:r>
          </a:p>
          <a:p>
            <a:pPr indent="-323850"/>
            <a:r>
              <a:rPr lang="en-US" sz="1600" err="1"/>
              <a:t>Kandungan</a:t>
            </a:r>
            <a:r>
              <a:rPr lang="en-US" sz="1600"/>
              <a:t> air </a:t>
            </a:r>
            <a:r>
              <a:rPr lang="en-US" sz="1600" err="1"/>
              <a:t>tinggi</a:t>
            </a:r>
            <a:endParaRPr lang="en-US" sz="1600"/>
          </a:p>
          <a:p>
            <a:pPr indent="-323850"/>
            <a:r>
              <a:rPr lang="en-US" sz="1600" err="1"/>
              <a:t>Kandungan</a:t>
            </a:r>
            <a:r>
              <a:rPr lang="en-US" sz="1600"/>
              <a:t> </a:t>
            </a:r>
            <a:r>
              <a:rPr lang="en-US" sz="1600" err="1"/>
              <a:t>gula</a:t>
            </a:r>
            <a:r>
              <a:rPr lang="en-US" sz="1600"/>
              <a:t> </a:t>
            </a:r>
            <a:r>
              <a:rPr lang="en-US" sz="1600" err="1"/>
              <a:t>dan</a:t>
            </a:r>
            <a:r>
              <a:rPr lang="en-US" sz="1600"/>
              <a:t> protein </a:t>
            </a:r>
            <a:r>
              <a:rPr lang="en-US" sz="1600" err="1"/>
              <a:t>tinggi</a:t>
            </a:r>
            <a:endParaRPr lang="en-US" sz="1600"/>
          </a:p>
          <a:p>
            <a:pPr indent="-323850"/>
            <a:r>
              <a:rPr lang="en-US" sz="1600" err="1"/>
              <a:t>Kandungan</a:t>
            </a:r>
            <a:r>
              <a:rPr lang="en-US" sz="1600"/>
              <a:t> </a:t>
            </a:r>
            <a:r>
              <a:rPr lang="en-US" sz="1600" err="1"/>
              <a:t>serat</a:t>
            </a:r>
            <a:r>
              <a:rPr lang="en-US" sz="1600"/>
              <a:t> </a:t>
            </a:r>
            <a:r>
              <a:rPr lang="en-US" sz="1600" err="1"/>
              <a:t>rendah</a:t>
            </a:r>
            <a:endParaRPr lang="en-US" sz="1600"/>
          </a:p>
          <a:p>
            <a:pPr indent="-323850"/>
            <a:r>
              <a:rPr lang="en-US" sz="1600"/>
              <a:t>Rumen </a:t>
            </a:r>
            <a:r>
              <a:rPr lang="en-US" sz="1600" err="1"/>
              <a:t>akan</a:t>
            </a:r>
            <a:r>
              <a:rPr lang="en-US" sz="1600"/>
              <a:t> </a:t>
            </a:r>
            <a:r>
              <a:rPr lang="en-US" sz="1600" err="1"/>
              <a:t>terganggu</a:t>
            </a:r>
            <a:endParaRPr lang="en-US" sz="16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 b="1" err="1">
                <a:solidFill>
                  <a:srgbClr val="008000"/>
                </a:solidFill>
              </a:rPr>
              <a:t>Hijauan</a:t>
            </a:r>
            <a:r>
              <a:rPr lang="en-US" sz="2000" b="1">
                <a:solidFill>
                  <a:srgbClr val="008000"/>
                </a:solidFill>
              </a:rPr>
              <a:t> </a:t>
            </a:r>
            <a:r>
              <a:rPr lang="en-US" sz="2000" b="1" err="1">
                <a:solidFill>
                  <a:srgbClr val="008000"/>
                </a:solidFill>
              </a:rPr>
              <a:t>cukup</a:t>
            </a:r>
            <a:r>
              <a:rPr lang="en-US" sz="2000" b="1">
                <a:solidFill>
                  <a:srgbClr val="008000"/>
                </a:solidFill>
              </a:rPr>
              <a:t> </a:t>
            </a:r>
            <a:r>
              <a:rPr lang="en-US" sz="2000" b="1" err="1">
                <a:solidFill>
                  <a:srgbClr val="008000"/>
                </a:solidFill>
              </a:rPr>
              <a:t>umur</a:t>
            </a:r>
            <a:r>
              <a:rPr lang="en-US" sz="2000" b="1">
                <a:solidFill>
                  <a:srgbClr val="008000"/>
                </a:solidFill>
              </a:rPr>
              <a:t>:</a:t>
            </a:r>
          </a:p>
          <a:p>
            <a:pPr indent="-323850"/>
            <a:r>
              <a:rPr lang="en-US" sz="1600" err="1"/>
              <a:t>Kandungan</a:t>
            </a:r>
            <a:r>
              <a:rPr lang="en-US" sz="1600"/>
              <a:t> </a:t>
            </a:r>
            <a:r>
              <a:rPr lang="en-US" sz="1600" err="1"/>
              <a:t>energi</a:t>
            </a:r>
            <a:r>
              <a:rPr lang="en-US" sz="1600"/>
              <a:t> </a:t>
            </a:r>
            <a:r>
              <a:rPr lang="en-US" sz="1600" err="1"/>
              <a:t>dan</a:t>
            </a:r>
            <a:r>
              <a:rPr lang="en-US" sz="1600"/>
              <a:t> protein </a:t>
            </a:r>
            <a:r>
              <a:rPr lang="en-US" sz="1600" err="1"/>
              <a:t>cukup</a:t>
            </a:r>
            <a:endParaRPr lang="en-US" sz="1600"/>
          </a:p>
          <a:p>
            <a:pPr indent="-323850"/>
            <a:r>
              <a:rPr lang="en-US" sz="1600" err="1"/>
              <a:t>Kandungan</a:t>
            </a:r>
            <a:r>
              <a:rPr lang="en-US" sz="1600"/>
              <a:t> </a:t>
            </a:r>
            <a:r>
              <a:rPr lang="en-US" sz="1600" err="1"/>
              <a:t>selulosa</a:t>
            </a:r>
            <a:r>
              <a:rPr lang="en-US" sz="1600"/>
              <a:t> yang </a:t>
            </a:r>
            <a:r>
              <a:rPr lang="en-US" sz="1600" err="1"/>
              <a:t>cukup</a:t>
            </a:r>
            <a:endParaRPr lang="en-US" sz="1600"/>
          </a:p>
          <a:p>
            <a:pPr indent="-323850"/>
            <a:r>
              <a:rPr lang="en-US" sz="1600" err="1"/>
              <a:t>Produksi</a:t>
            </a:r>
            <a:r>
              <a:rPr lang="en-US" sz="1600"/>
              <a:t> </a:t>
            </a:r>
            <a:r>
              <a:rPr lang="en-US" sz="1600" err="1"/>
              <a:t>biomasa</a:t>
            </a:r>
            <a:r>
              <a:rPr lang="en-US" sz="1600"/>
              <a:t> </a:t>
            </a:r>
            <a:r>
              <a:rPr lang="en-US" sz="1600" err="1"/>
              <a:t>cukup</a:t>
            </a:r>
            <a:endParaRPr lang="en-US" sz="1600"/>
          </a:p>
          <a:p>
            <a:pPr indent="-323850"/>
            <a:r>
              <a:rPr lang="en-US" sz="1600" err="1"/>
              <a:t>Fungsi</a:t>
            </a:r>
            <a:r>
              <a:rPr lang="en-US" sz="1600"/>
              <a:t> rumen </a:t>
            </a:r>
            <a:r>
              <a:rPr lang="en-US" sz="1600" err="1"/>
              <a:t>baik</a:t>
            </a:r>
            <a:endParaRPr lang="en-US" sz="1600"/>
          </a:p>
          <a:p>
            <a:endParaRPr lang="en-US" sz="2000"/>
          </a:p>
          <a:p>
            <a:pPr marL="0" indent="0">
              <a:buNone/>
            </a:pPr>
            <a:r>
              <a:rPr lang="en-US" sz="2000" b="1" err="1">
                <a:solidFill>
                  <a:srgbClr val="FF0000"/>
                </a:solidFill>
              </a:rPr>
              <a:t>Hijauan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 err="1">
                <a:solidFill>
                  <a:srgbClr val="FF0000"/>
                </a:solidFill>
              </a:rPr>
              <a:t>terlalu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 err="1">
                <a:solidFill>
                  <a:srgbClr val="FF0000"/>
                </a:solidFill>
              </a:rPr>
              <a:t>tua</a:t>
            </a:r>
            <a:r>
              <a:rPr lang="en-US" sz="2000" b="1">
                <a:solidFill>
                  <a:srgbClr val="FF0000"/>
                </a:solidFill>
              </a:rPr>
              <a:t>:</a:t>
            </a:r>
          </a:p>
          <a:p>
            <a:pPr indent="-323850"/>
            <a:r>
              <a:rPr lang="en-US" sz="1600" err="1"/>
              <a:t>Kandungan</a:t>
            </a:r>
            <a:r>
              <a:rPr lang="en-US" sz="1600"/>
              <a:t> lignin </a:t>
            </a:r>
            <a:r>
              <a:rPr lang="en-US" sz="1600" err="1"/>
              <a:t>tinggi</a:t>
            </a:r>
            <a:endParaRPr lang="en-US" sz="1600"/>
          </a:p>
          <a:p>
            <a:pPr indent="-323850"/>
            <a:r>
              <a:rPr lang="en-US" sz="1600" err="1"/>
              <a:t>Kandungan</a:t>
            </a:r>
            <a:r>
              <a:rPr lang="en-US" sz="1600"/>
              <a:t> </a:t>
            </a:r>
            <a:r>
              <a:rPr lang="en-US" sz="1600" err="1"/>
              <a:t>serat</a:t>
            </a:r>
            <a:r>
              <a:rPr lang="en-US" sz="1600"/>
              <a:t> </a:t>
            </a:r>
            <a:r>
              <a:rPr lang="en-US" sz="1600" err="1"/>
              <a:t>terlalu</a:t>
            </a:r>
            <a:r>
              <a:rPr lang="en-US" sz="1600"/>
              <a:t> </a:t>
            </a:r>
            <a:r>
              <a:rPr lang="en-US" sz="1600" err="1"/>
              <a:t>tinggi</a:t>
            </a:r>
            <a:r>
              <a:rPr lang="en-US" sz="1600"/>
              <a:t>, </a:t>
            </a:r>
            <a:r>
              <a:rPr lang="en-US" sz="1600" err="1"/>
              <a:t>sulit</a:t>
            </a:r>
            <a:r>
              <a:rPr lang="en-US" sz="1600"/>
              <a:t> </a:t>
            </a:r>
            <a:r>
              <a:rPr lang="en-US" sz="1600" err="1"/>
              <a:t>dicerna</a:t>
            </a:r>
            <a:endParaRPr lang="en-US" sz="1600"/>
          </a:p>
          <a:p>
            <a:pPr indent="-323850"/>
            <a:r>
              <a:rPr lang="en-US" sz="1600" err="1"/>
              <a:t>Fungsi</a:t>
            </a:r>
            <a:r>
              <a:rPr lang="en-US" sz="1600"/>
              <a:t> rumen </a:t>
            </a:r>
            <a:r>
              <a:rPr lang="en-US" sz="1600" err="1"/>
              <a:t>terganggu</a:t>
            </a:r>
            <a:endParaRPr lang="en-US" sz="1600"/>
          </a:p>
          <a:p>
            <a:pPr indent="-323850"/>
            <a:endParaRPr lang="en-US" sz="160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8BB392A-BCA0-F445-A45A-6B87519DB558}"/>
              </a:ext>
            </a:extLst>
          </p:cNvPr>
          <p:cNvSpPr/>
          <p:nvPr/>
        </p:nvSpPr>
        <p:spPr>
          <a:xfrm>
            <a:off x="4860032" y="1412776"/>
            <a:ext cx="504056" cy="792088"/>
          </a:xfrm>
          <a:prstGeom prst="rightArrow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60F1CC9-35E4-8F4F-957C-FFA0CD339ADA}"/>
              </a:ext>
            </a:extLst>
          </p:cNvPr>
          <p:cNvSpPr/>
          <p:nvPr/>
        </p:nvSpPr>
        <p:spPr>
          <a:xfrm>
            <a:off x="4863868" y="3289730"/>
            <a:ext cx="504056" cy="792088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3CEB7F2-27E8-4F4B-B3CE-FDE8583916B4}"/>
              </a:ext>
            </a:extLst>
          </p:cNvPr>
          <p:cNvSpPr/>
          <p:nvPr/>
        </p:nvSpPr>
        <p:spPr>
          <a:xfrm>
            <a:off x="4860032" y="5474825"/>
            <a:ext cx="504056" cy="7920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94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6C2E-2FEC-974A-8018-CE2F4718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Pemberian</a:t>
            </a:r>
            <a:r>
              <a:rPr lang="en-US"/>
              <a:t> </a:t>
            </a:r>
            <a:r>
              <a:rPr lang="en-US" err="1"/>
              <a:t>Pakan</a:t>
            </a:r>
            <a:r>
              <a:rPr lang="en-US"/>
              <a:t> </a:t>
            </a:r>
            <a:r>
              <a:rPr lang="en-US" err="1"/>
              <a:t>pada</a:t>
            </a:r>
            <a:r>
              <a:rPr lang="en-US"/>
              <a:t> </a:t>
            </a:r>
            <a:r>
              <a:rPr lang="en-US" err="1"/>
              <a:t>Sapi</a:t>
            </a:r>
            <a:r>
              <a:rPr lang="en-US"/>
              <a:t> </a:t>
            </a:r>
            <a:r>
              <a:rPr lang="en-US" err="1"/>
              <a:t>Perah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8A510-7371-3C43-A15A-409C0811BA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772816"/>
            <a:ext cx="5271719" cy="3816424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9529BAB-B6AF-4640-BD6E-4FCBA889CB97}"/>
              </a:ext>
            </a:extLst>
          </p:cNvPr>
          <p:cNvSpPr txBox="1">
            <a:spLocks/>
          </p:cNvSpPr>
          <p:nvPr/>
        </p:nvSpPr>
        <p:spPr>
          <a:xfrm>
            <a:off x="5271718" y="1601535"/>
            <a:ext cx="3764777" cy="415898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20675"/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pakan</a:t>
            </a:r>
            <a:r>
              <a:rPr lang="en-US" sz="2400" dirty="0"/>
              <a:t> </a:t>
            </a:r>
            <a:r>
              <a:rPr lang="en-US" sz="2400" dirty="0" err="1"/>
              <a:t>disesuaikan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susu</a:t>
            </a:r>
            <a:endParaRPr lang="en-US" sz="2400" dirty="0"/>
          </a:p>
          <a:p>
            <a:pPr indent="-320675"/>
            <a:r>
              <a:rPr lang="en-US" sz="2400" dirty="0" err="1"/>
              <a:t>Hijauan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dicacah</a:t>
            </a:r>
            <a:endParaRPr lang="en-US" sz="2400" dirty="0"/>
          </a:p>
          <a:p>
            <a:pPr indent="-320675"/>
            <a:r>
              <a:rPr lang="en-US" sz="2400" dirty="0" err="1"/>
              <a:t>Konsentrat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yang </a:t>
            </a:r>
            <a:r>
              <a:rPr lang="en-US" sz="2400" dirty="0" err="1"/>
              <a:t>cukup</a:t>
            </a:r>
            <a:r>
              <a:rPr lang="en-US" sz="2400" dirty="0"/>
              <a:t>  </a:t>
            </a:r>
          </a:p>
          <a:p>
            <a:pPr indent="-320675"/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konsisten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3559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33CC-1D4A-D04D-8E2B-45BE7F71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Pakan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53D101-CC6A-1440-9F55-789B91B01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83866"/>
              </p:ext>
            </p:extLst>
          </p:nvPr>
        </p:nvGraphicFramePr>
        <p:xfrm>
          <a:off x="4427984" y="1502146"/>
          <a:ext cx="410445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528">
                  <a:extLst>
                    <a:ext uri="{9D8B030D-6E8A-4147-A177-3AD203B41FA5}">
                      <a16:colId xmlns:a16="http://schemas.microsoft.com/office/drawing/2014/main" val="983454081"/>
                    </a:ext>
                  </a:extLst>
                </a:gridCol>
                <a:gridCol w="1704928">
                  <a:extLst>
                    <a:ext uri="{9D8B030D-6E8A-4147-A177-3AD203B41FA5}">
                      <a16:colId xmlns:a16="http://schemas.microsoft.com/office/drawing/2014/main" val="1774622954"/>
                    </a:ext>
                  </a:extLst>
                </a:gridCol>
              </a:tblGrid>
              <a:tr h="258029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337399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r>
                        <a:rPr lang="en-US" sz="1500" dirty="0" err="1"/>
                        <a:t>Profil</a:t>
                      </a:r>
                      <a:r>
                        <a:rPr lang="en-US" sz="1500"/>
                        <a:t> </a:t>
                      </a:r>
                      <a:r>
                        <a:rPr lang="en-US" sz="1500" err="1"/>
                        <a:t>Sapi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843568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err="1"/>
                        <a:t>Bobot</a:t>
                      </a:r>
                      <a:r>
                        <a:rPr lang="en-US" sz="1500"/>
                        <a:t> </a:t>
                      </a:r>
                      <a:r>
                        <a:rPr lang="en-US" sz="1500" err="1"/>
                        <a:t>Badan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450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32039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Produksi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Susu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</a:rPr>
                        <a:t>15 liter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841893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181709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r>
                        <a:rPr lang="en-US" sz="1500" err="1"/>
                        <a:t>Kebutuhan</a:t>
                      </a:r>
                      <a:r>
                        <a:rPr lang="en-US" sz="1500"/>
                        <a:t> </a:t>
                      </a:r>
                      <a:r>
                        <a:rPr lang="en-US" sz="1500" err="1"/>
                        <a:t>Nutrien</a:t>
                      </a:r>
                      <a:r>
                        <a:rPr lang="en-US" sz="150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521514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err="1"/>
                        <a:t>Bahan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Kering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12.7 kg/e/h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2736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  1.7 kg/e/h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437857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TDN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  8.9 kg/e/h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113718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078476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r>
                        <a:rPr lang="en-US" sz="1500" err="1"/>
                        <a:t>Pemberian</a:t>
                      </a:r>
                      <a:r>
                        <a:rPr lang="en-US" sz="1500"/>
                        <a:t> </a:t>
                      </a:r>
                      <a:r>
                        <a:rPr lang="en-US" sz="1500" err="1"/>
                        <a:t>Pakan</a:t>
                      </a:r>
                      <a:r>
                        <a:rPr lang="en-US" sz="150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71610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err="1">
                          <a:solidFill>
                            <a:srgbClr val="FF0000"/>
                          </a:solidFill>
                        </a:rPr>
                        <a:t>Hijauan</a:t>
                      </a:r>
                      <a:endParaRPr lang="en-US" sz="17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solidFill>
                            <a:srgbClr val="FF0000"/>
                          </a:solidFill>
                        </a:rPr>
                        <a:t>30 - 40 kg/e/h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48880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err="1">
                          <a:solidFill>
                            <a:srgbClr val="FF0000"/>
                          </a:solidFill>
                        </a:rPr>
                        <a:t>Konsentrat</a:t>
                      </a:r>
                      <a:endParaRPr lang="en-US" sz="17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8-10 kg/e/h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22172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0343711-DE39-5947-BBCC-1A66DFABA7D6}"/>
              </a:ext>
            </a:extLst>
          </p:cNvPr>
          <p:cNvSpPr txBox="1"/>
          <p:nvPr/>
        </p:nvSpPr>
        <p:spPr>
          <a:xfrm>
            <a:off x="4608004" y="5949280"/>
            <a:ext cx="39244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74625"/>
            <a:r>
              <a:rPr lang="en-US" sz="1300" dirty="0">
                <a:solidFill>
                  <a:srgbClr val="3333CC"/>
                </a:solidFill>
              </a:rPr>
              <a:t>* </a:t>
            </a:r>
            <a:r>
              <a:rPr lang="en-US" sz="1300" dirty="0" err="1">
                <a:solidFill>
                  <a:srgbClr val="3333CC"/>
                </a:solidFill>
              </a:rPr>
              <a:t>angka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ini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hanya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perkiraan</a:t>
            </a:r>
            <a:r>
              <a:rPr lang="en-US" sz="1300" dirty="0">
                <a:solidFill>
                  <a:srgbClr val="3333CC"/>
                </a:solidFill>
              </a:rPr>
              <a:t>, </a:t>
            </a:r>
            <a:r>
              <a:rPr lang="en-US" sz="1300" dirty="0" err="1">
                <a:solidFill>
                  <a:srgbClr val="3333CC"/>
                </a:solidFill>
              </a:rPr>
              <a:t>tergantung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pada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kualitas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</a:p>
          <a:p>
            <a:pPr marL="184150" indent="-174625"/>
            <a:r>
              <a:rPr lang="en-US" sz="1300" dirty="0">
                <a:solidFill>
                  <a:srgbClr val="3333CC"/>
                </a:solidFill>
              </a:rPr>
              <a:t>    </a:t>
            </a:r>
            <a:r>
              <a:rPr lang="en-US" sz="1300" dirty="0" err="1">
                <a:solidFill>
                  <a:srgbClr val="3333CC"/>
                </a:solidFill>
              </a:rPr>
              <a:t>hijauan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dan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kosentrat</a:t>
            </a:r>
            <a:r>
              <a:rPr lang="en-US" sz="1300" dirty="0">
                <a:solidFill>
                  <a:srgbClr val="3333CC"/>
                </a:solidFill>
              </a:rPr>
              <a:t> yang </a:t>
            </a:r>
            <a:r>
              <a:rPr lang="en-US" sz="1300" dirty="0" err="1">
                <a:solidFill>
                  <a:srgbClr val="3333CC"/>
                </a:solidFill>
              </a:rPr>
              <a:t>diberikan</a:t>
            </a:r>
            <a:endParaRPr lang="en-US" sz="1300" dirty="0">
              <a:solidFill>
                <a:srgbClr val="3333CC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575E38-BAC7-834F-9165-ECDD96BE9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2248510"/>
            <a:ext cx="4860540" cy="3888432"/>
          </a:xfrm>
          <a:prstGeom prst="rect">
            <a:avLst/>
          </a:prstGeom>
        </p:spPr>
      </p:pic>
      <p:sp>
        <p:nvSpPr>
          <p:cNvPr id="14" name="Oval Callout 13">
            <a:extLst>
              <a:ext uri="{FF2B5EF4-FFF2-40B4-BE49-F238E27FC236}">
                <a16:creationId xmlns:a16="http://schemas.microsoft.com/office/drawing/2014/main" id="{D48799F1-8A9E-7D4C-90C7-655110E1B9F6}"/>
              </a:ext>
            </a:extLst>
          </p:cNvPr>
          <p:cNvSpPr/>
          <p:nvPr/>
        </p:nvSpPr>
        <p:spPr>
          <a:xfrm>
            <a:off x="1187624" y="836712"/>
            <a:ext cx="2592288" cy="1296144"/>
          </a:xfrm>
          <a:prstGeom prst="wedgeEllipseCallout">
            <a:avLst>
              <a:gd name="adj1" fmla="val 34965"/>
              <a:gd name="adj2" fmla="val 62914"/>
            </a:avLst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BB = 450 kg</a:t>
            </a:r>
          </a:p>
          <a:p>
            <a:pPr algn="ctr"/>
            <a:r>
              <a:rPr lang="en-US" sz="1600" dirty="0"/>
              <a:t>Prod </a:t>
            </a:r>
            <a:r>
              <a:rPr lang="en-US" sz="1600" dirty="0" err="1"/>
              <a:t>Susu</a:t>
            </a:r>
            <a:r>
              <a:rPr lang="en-US" sz="1600" dirty="0"/>
              <a:t> = 15 </a:t>
            </a:r>
            <a:r>
              <a:rPr lang="en-US" sz="1600" dirty="0" err="1"/>
              <a:t>lt</a:t>
            </a:r>
            <a:r>
              <a:rPr lang="en-US" sz="1600" dirty="0"/>
              <a:t>/h</a:t>
            </a:r>
          </a:p>
        </p:txBody>
      </p:sp>
    </p:spTree>
    <p:extLst>
      <p:ext uri="{BB962C8B-B14F-4D97-AF65-F5344CB8AC3E}">
        <p14:creationId xmlns:p14="http://schemas.microsoft.com/office/powerpoint/2010/main" val="345060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33CC-1D4A-D04D-8E2B-45BE7F71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Pakan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D9810-07E1-374B-8E4D-2EF0732F4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2248510"/>
            <a:ext cx="4860540" cy="388843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53D101-CC6A-1440-9F55-789B91B01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224747"/>
              </p:ext>
            </p:extLst>
          </p:nvPr>
        </p:nvGraphicFramePr>
        <p:xfrm>
          <a:off x="4427984" y="1502146"/>
          <a:ext cx="410445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528">
                  <a:extLst>
                    <a:ext uri="{9D8B030D-6E8A-4147-A177-3AD203B41FA5}">
                      <a16:colId xmlns:a16="http://schemas.microsoft.com/office/drawing/2014/main" val="983454081"/>
                    </a:ext>
                  </a:extLst>
                </a:gridCol>
                <a:gridCol w="1704928">
                  <a:extLst>
                    <a:ext uri="{9D8B030D-6E8A-4147-A177-3AD203B41FA5}">
                      <a16:colId xmlns:a16="http://schemas.microsoft.com/office/drawing/2014/main" val="1774622954"/>
                    </a:ext>
                  </a:extLst>
                </a:gridCol>
              </a:tblGrid>
              <a:tr h="258029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337399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r>
                        <a:rPr lang="en-US" sz="1500" err="1"/>
                        <a:t>Profil</a:t>
                      </a:r>
                      <a:r>
                        <a:rPr lang="en-US" sz="1500"/>
                        <a:t> </a:t>
                      </a:r>
                      <a:r>
                        <a:rPr lang="en-US" sz="1500" err="1"/>
                        <a:t>Sapi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843568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err="1"/>
                        <a:t>Bobot</a:t>
                      </a:r>
                      <a:r>
                        <a:rPr lang="en-US" sz="1500"/>
                        <a:t> </a:t>
                      </a:r>
                      <a:r>
                        <a:rPr lang="en-US" sz="1500" err="1"/>
                        <a:t>Badan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450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32039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err="1">
                          <a:solidFill>
                            <a:srgbClr val="FF0000"/>
                          </a:solidFill>
                        </a:rPr>
                        <a:t>Produksi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err="1">
                          <a:solidFill>
                            <a:srgbClr val="FF0000"/>
                          </a:solidFill>
                        </a:rPr>
                        <a:t>Susu</a:t>
                      </a:r>
                      <a:endParaRPr lang="en-US" sz="20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</a:rPr>
                        <a:t>20 liter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841893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181709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r>
                        <a:rPr lang="en-US" sz="1500" err="1"/>
                        <a:t>Kebutuhan</a:t>
                      </a:r>
                      <a:r>
                        <a:rPr lang="en-US" sz="1500"/>
                        <a:t> </a:t>
                      </a:r>
                      <a:r>
                        <a:rPr lang="en-US" sz="1500" err="1"/>
                        <a:t>Nutrien</a:t>
                      </a:r>
                      <a:r>
                        <a:rPr lang="en-US" sz="150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521514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err="1"/>
                        <a:t>Bahan</a:t>
                      </a:r>
                      <a:r>
                        <a:rPr lang="en-US" sz="1500"/>
                        <a:t> </a:t>
                      </a:r>
                      <a:r>
                        <a:rPr lang="en-US" sz="1500" err="1"/>
                        <a:t>Kering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12.7 kg/e/h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2736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  1.7 kg/e/h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437857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TDN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  8.9 kg/e/h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113718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078476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r>
                        <a:rPr lang="en-US" sz="1500" err="1"/>
                        <a:t>Pemberian</a:t>
                      </a:r>
                      <a:r>
                        <a:rPr lang="en-US" sz="1500"/>
                        <a:t> </a:t>
                      </a:r>
                      <a:r>
                        <a:rPr lang="en-US" sz="1500" err="1"/>
                        <a:t>Pakan</a:t>
                      </a:r>
                      <a:r>
                        <a:rPr lang="en-US" sz="150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71610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err="1">
                          <a:solidFill>
                            <a:srgbClr val="FF0000"/>
                          </a:solidFill>
                        </a:rPr>
                        <a:t>Hijauan</a:t>
                      </a:r>
                      <a:endParaRPr lang="en-US" sz="17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35 - 45 kg/e/h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48880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 err="1">
                          <a:solidFill>
                            <a:srgbClr val="FF0000"/>
                          </a:solidFill>
                        </a:rPr>
                        <a:t>Konsentrat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10-12 kg/e/h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2217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6BA30A-2EF3-FD4C-8ECE-BDEF70816D71}"/>
              </a:ext>
            </a:extLst>
          </p:cNvPr>
          <p:cNvSpPr txBox="1"/>
          <p:nvPr/>
        </p:nvSpPr>
        <p:spPr>
          <a:xfrm>
            <a:off x="4608004" y="5949280"/>
            <a:ext cx="39244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74625"/>
            <a:r>
              <a:rPr lang="en-US" sz="1300" dirty="0">
                <a:solidFill>
                  <a:srgbClr val="3333CC"/>
                </a:solidFill>
              </a:rPr>
              <a:t>* </a:t>
            </a:r>
            <a:r>
              <a:rPr lang="en-US" sz="1300" dirty="0" err="1">
                <a:solidFill>
                  <a:srgbClr val="3333CC"/>
                </a:solidFill>
              </a:rPr>
              <a:t>angka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ini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hanya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perkiraan</a:t>
            </a:r>
            <a:r>
              <a:rPr lang="en-US" sz="1300" dirty="0">
                <a:solidFill>
                  <a:srgbClr val="3333CC"/>
                </a:solidFill>
              </a:rPr>
              <a:t>, </a:t>
            </a:r>
            <a:r>
              <a:rPr lang="en-US" sz="1300" dirty="0" err="1">
                <a:solidFill>
                  <a:srgbClr val="3333CC"/>
                </a:solidFill>
              </a:rPr>
              <a:t>tergantung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pada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kualitas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</a:p>
          <a:p>
            <a:pPr marL="184150" indent="-174625"/>
            <a:r>
              <a:rPr lang="en-US" sz="1300" dirty="0">
                <a:solidFill>
                  <a:srgbClr val="3333CC"/>
                </a:solidFill>
              </a:rPr>
              <a:t>    </a:t>
            </a:r>
            <a:r>
              <a:rPr lang="en-US" sz="1300" dirty="0" err="1">
                <a:solidFill>
                  <a:srgbClr val="3333CC"/>
                </a:solidFill>
              </a:rPr>
              <a:t>hijauan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dan</a:t>
            </a:r>
            <a:r>
              <a:rPr lang="en-US" sz="1300" dirty="0">
                <a:solidFill>
                  <a:srgbClr val="3333CC"/>
                </a:solidFill>
              </a:rPr>
              <a:t> </a:t>
            </a:r>
            <a:r>
              <a:rPr lang="en-US" sz="1300" dirty="0" err="1">
                <a:solidFill>
                  <a:srgbClr val="3333CC"/>
                </a:solidFill>
              </a:rPr>
              <a:t>kosentrat</a:t>
            </a:r>
            <a:r>
              <a:rPr lang="en-US" sz="1300" dirty="0">
                <a:solidFill>
                  <a:srgbClr val="3333CC"/>
                </a:solidFill>
              </a:rPr>
              <a:t> yang </a:t>
            </a:r>
            <a:r>
              <a:rPr lang="en-US" sz="1300" dirty="0" err="1">
                <a:solidFill>
                  <a:srgbClr val="3333CC"/>
                </a:solidFill>
              </a:rPr>
              <a:t>diberikan</a:t>
            </a:r>
            <a:endParaRPr lang="en-US" sz="1300" dirty="0">
              <a:solidFill>
                <a:srgbClr val="3333CC"/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5F8E3FBB-AF4F-F742-93EC-B1CD43AAA26D}"/>
              </a:ext>
            </a:extLst>
          </p:cNvPr>
          <p:cNvSpPr/>
          <p:nvPr/>
        </p:nvSpPr>
        <p:spPr>
          <a:xfrm>
            <a:off x="1187624" y="836712"/>
            <a:ext cx="2592288" cy="1296144"/>
          </a:xfrm>
          <a:prstGeom prst="wedgeEllipseCallout">
            <a:avLst>
              <a:gd name="adj1" fmla="val 34965"/>
              <a:gd name="adj2" fmla="val 62914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BB = 450 kg</a:t>
            </a:r>
          </a:p>
          <a:p>
            <a:pPr algn="ctr"/>
            <a:r>
              <a:rPr lang="en-US" sz="1600" dirty="0"/>
              <a:t>Prod </a:t>
            </a:r>
            <a:r>
              <a:rPr lang="en-US" sz="1600" dirty="0" err="1"/>
              <a:t>Susu</a:t>
            </a:r>
            <a:r>
              <a:rPr lang="en-US" sz="1600" dirty="0"/>
              <a:t> = 20 </a:t>
            </a:r>
            <a:r>
              <a:rPr lang="en-US" sz="1600" dirty="0" err="1"/>
              <a:t>lt</a:t>
            </a:r>
            <a:r>
              <a:rPr lang="en-US" sz="1600" dirty="0"/>
              <a:t>/h</a:t>
            </a:r>
          </a:p>
        </p:txBody>
      </p:sp>
    </p:spTree>
    <p:extLst>
      <p:ext uri="{BB962C8B-B14F-4D97-AF65-F5344CB8AC3E}">
        <p14:creationId xmlns:p14="http://schemas.microsoft.com/office/powerpoint/2010/main" val="212524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EF6C-7CB4-DF45-9FA8-9F4C2947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Pemberian</a:t>
            </a:r>
            <a:r>
              <a:rPr lang="en-US"/>
              <a:t> </a:t>
            </a:r>
            <a:r>
              <a:rPr lang="en-US" err="1"/>
              <a:t>Pakan</a:t>
            </a:r>
            <a:r>
              <a:rPr lang="en-US"/>
              <a:t> yang </a:t>
            </a:r>
            <a:r>
              <a:rPr lang="en-US" err="1"/>
              <a:t>Kurang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62EC2C-6C67-8A42-80D1-94A8FE806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7" y="4941168"/>
            <a:ext cx="8733394" cy="936105"/>
          </a:xfrm>
          <a:solidFill>
            <a:srgbClr val="9933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dirty="0" err="1">
                <a:solidFill>
                  <a:schemeClr val="bg1"/>
                </a:solidFill>
              </a:rPr>
              <a:t>Pemberian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pakan</a:t>
            </a:r>
            <a:r>
              <a:rPr lang="en-US" sz="2300" dirty="0">
                <a:solidFill>
                  <a:schemeClr val="bg1"/>
                </a:solidFill>
              </a:rPr>
              <a:t> yang </a:t>
            </a:r>
            <a:r>
              <a:rPr lang="en-US" sz="2300" dirty="0" err="1">
                <a:solidFill>
                  <a:schemeClr val="bg1"/>
                </a:solidFill>
              </a:rPr>
              <a:t>kurang</a:t>
            </a:r>
            <a:r>
              <a:rPr lang="en-US" sz="2300" dirty="0">
                <a:solidFill>
                  <a:schemeClr val="bg1"/>
                </a:solidFill>
              </a:rPr>
              <a:t>, </a:t>
            </a:r>
            <a:r>
              <a:rPr lang="en-US" sz="2300" dirty="0" err="1">
                <a:solidFill>
                  <a:schemeClr val="bg1"/>
                </a:solidFill>
              </a:rPr>
              <a:t>dalam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waktu</a:t>
            </a:r>
            <a:r>
              <a:rPr lang="en-US" sz="2300" dirty="0">
                <a:solidFill>
                  <a:schemeClr val="bg1"/>
                </a:solidFill>
              </a:rPr>
              <a:t> yang lama </a:t>
            </a:r>
            <a:r>
              <a:rPr lang="en-US" sz="2300" dirty="0" err="1">
                <a:solidFill>
                  <a:schemeClr val="bg1"/>
                </a:solidFill>
              </a:rPr>
              <a:t>menyebabkan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ternak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menjadi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kurus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dan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produksi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susu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rendah</a:t>
            </a:r>
            <a:endParaRPr lang="en-US" sz="2300" dirty="0">
              <a:solidFill>
                <a:schemeClr val="bg1"/>
              </a:solidFill>
            </a:endParaRP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E99A5AFA-1B80-F14F-9067-BA4638C31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7" y="980728"/>
            <a:ext cx="8733394" cy="3744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CED926-38F3-E04C-A63F-F18B944259B0}"/>
              </a:ext>
            </a:extLst>
          </p:cNvPr>
          <p:cNvSpPr txBox="1"/>
          <p:nvPr/>
        </p:nvSpPr>
        <p:spPr>
          <a:xfrm>
            <a:off x="29980" y="2203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03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9B4E-89A3-D143-83D1-6D82B341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</a:t>
            </a:r>
            <a:r>
              <a:rPr lang="en-US" dirty="0" err="1"/>
              <a:t>Minum</a:t>
            </a:r>
            <a:endParaRPr lang="en-US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89D8240-F530-AE4A-BEB7-A0D074CA8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952877"/>
            <a:ext cx="4968552" cy="578849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FDA8A-287E-8146-890A-84454739167A}"/>
              </a:ext>
            </a:extLst>
          </p:cNvPr>
          <p:cNvSpPr txBox="1">
            <a:spLocks/>
          </p:cNvSpPr>
          <p:nvPr/>
        </p:nvSpPr>
        <p:spPr>
          <a:xfrm>
            <a:off x="5107342" y="1428125"/>
            <a:ext cx="3600400" cy="1958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sapi</a:t>
            </a:r>
            <a:r>
              <a:rPr lang="en-US" sz="2000" b="1" dirty="0"/>
              <a:t> air </a:t>
            </a:r>
            <a:r>
              <a:rPr lang="en-US" sz="2000" b="1" dirty="0" err="1"/>
              <a:t>hilang</a:t>
            </a:r>
            <a:r>
              <a:rPr lang="en-US" sz="2000" b="1" dirty="0"/>
              <a:t> </a:t>
            </a:r>
            <a:r>
              <a:rPr lang="en-US" sz="2000" b="1" dirty="0" err="1"/>
              <a:t>melalui</a:t>
            </a:r>
            <a:r>
              <a:rPr lang="en-US" sz="2000" b="1" dirty="0"/>
              <a:t>:</a:t>
            </a:r>
          </a:p>
          <a:p>
            <a:pPr indent="-323850"/>
            <a:r>
              <a:rPr lang="en-US" sz="1800" dirty="0" err="1"/>
              <a:t>Keringat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nafas</a:t>
            </a:r>
            <a:endParaRPr lang="en-US" sz="1800" dirty="0"/>
          </a:p>
          <a:p>
            <a:pPr indent="-323850"/>
            <a:r>
              <a:rPr lang="en-US" sz="1800" dirty="0" err="1"/>
              <a:t>Urin</a:t>
            </a:r>
            <a:endParaRPr lang="en-US" sz="1800" dirty="0"/>
          </a:p>
          <a:p>
            <a:pPr indent="-323850"/>
            <a:r>
              <a:rPr lang="en-US" sz="1800" dirty="0" err="1"/>
              <a:t>Kotoran</a:t>
            </a:r>
            <a:endParaRPr lang="en-US" sz="1800" dirty="0"/>
          </a:p>
          <a:p>
            <a:pPr indent="-323850"/>
            <a:r>
              <a:rPr lang="en-US" sz="1800" dirty="0" err="1"/>
              <a:t>Produksi</a:t>
            </a:r>
            <a:r>
              <a:rPr lang="en-US" sz="1800" dirty="0"/>
              <a:t> </a:t>
            </a:r>
            <a:r>
              <a:rPr lang="en-US" sz="1800" dirty="0" err="1"/>
              <a:t>susu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3A3639-91B2-0A42-94BA-AD6C8FD64695}"/>
              </a:ext>
            </a:extLst>
          </p:cNvPr>
          <p:cNvSpPr txBox="1">
            <a:spLocks/>
          </p:cNvSpPr>
          <p:nvPr/>
        </p:nvSpPr>
        <p:spPr>
          <a:xfrm>
            <a:off x="5107342" y="4193704"/>
            <a:ext cx="3258014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err="1">
                <a:solidFill>
                  <a:srgbClr val="FF0000"/>
                </a:solidFill>
              </a:rPr>
              <a:t>Jika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 err="1">
                <a:solidFill>
                  <a:srgbClr val="FF0000"/>
                </a:solidFill>
              </a:rPr>
              <a:t>kekurangan</a:t>
            </a:r>
            <a:r>
              <a:rPr lang="en-US" sz="2000" b="1">
                <a:solidFill>
                  <a:srgbClr val="FF0000"/>
                </a:solidFill>
              </a:rPr>
              <a:t> air </a:t>
            </a:r>
            <a:r>
              <a:rPr lang="en-US" sz="2000" b="1" err="1">
                <a:solidFill>
                  <a:srgbClr val="FF0000"/>
                </a:solidFill>
              </a:rPr>
              <a:t>minum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 err="1">
                <a:solidFill>
                  <a:srgbClr val="FF0000"/>
                </a:solidFill>
              </a:rPr>
              <a:t>menyebakan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 err="1">
                <a:solidFill>
                  <a:srgbClr val="FF0000"/>
                </a:solidFill>
              </a:rPr>
              <a:t>konsumsi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 err="1">
                <a:solidFill>
                  <a:srgbClr val="FF0000"/>
                </a:solidFill>
              </a:rPr>
              <a:t>pakan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 err="1">
                <a:solidFill>
                  <a:srgbClr val="FF0000"/>
                </a:solidFill>
              </a:rPr>
              <a:t>menurun</a:t>
            </a:r>
            <a:r>
              <a:rPr lang="en-US" sz="2000" b="1">
                <a:solidFill>
                  <a:srgbClr val="FF0000"/>
                </a:solidFill>
              </a:rPr>
              <a:t>:</a:t>
            </a:r>
          </a:p>
          <a:p>
            <a:pPr indent="-323850"/>
            <a:r>
              <a:rPr lang="en-US" sz="1800" err="1"/>
              <a:t>Pada</a:t>
            </a:r>
            <a:r>
              <a:rPr lang="en-US" sz="1800"/>
              <a:t> </a:t>
            </a:r>
            <a:r>
              <a:rPr lang="en-US" sz="1800" err="1"/>
              <a:t>sapi</a:t>
            </a:r>
            <a:r>
              <a:rPr lang="en-US" sz="1800"/>
              <a:t> </a:t>
            </a:r>
            <a:r>
              <a:rPr lang="en-US" sz="1800" err="1"/>
              <a:t>laktasi</a:t>
            </a:r>
            <a:r>
              <a:rPr lang="en-US" sz="1800"/>
              <a:t> </a:t>
            </a:r>
            <a:r>
              <a:rPr lang="en-US" sz="1800" err="1"/>
              <a:t>menyebabkan</a:t>
            </a:r>
            <a:r>
              <a:rPr lang="en-US" sz="1800"/>
              <a:t> </a:t>
            </a:r>
            <a:r>
              <a:rPr lang="en-US" sz="1800" err="1"/>
              <a:t>produksi</a:t>
            </a:r>
            <a:r>
              <a:rPr lang="en-US" sz="1800"/>
              <a:t> </a:t>
            </a:r>
            <a:r>
              <a:rPr lang="en-US" sz="1800" err="1"/>
              <a:t>susu</a:t>
            </a:r>
            <a:r>
              <a:rPr lang="en-US" sz="1800"/>
              <a:t> </a:t>
            </a:r>
            <a:r>
              <a:rPr lang="en-US" sz="1800" err="1"/>
              <a:t>menurun</a:t>
            </a:r>
            <a:endParaRPr lang="en-US" sz="1800"/>
          </a:p>
          <a:p>
            <a:pPr indent="-323850"/>
            <a:r>
              <a:rPr lang="en-US" sz="1800" err="1"/>
              <a:t>Pada</a:t>
            </a:r>
            <a:r>
              <a:rPr lang="en-US" sz="1800"/>
              <a:t> </a:t>
            </a:r>
            <a:r>
              <a:rPr lang="en-US" sz="1800" err="1"/>
              <a:t>pedet</a:t>
            </a:r>
            <a:r>
              <a:rPr lang="en-US" sz="1800"/>
              <a:t> </a:t>
            </a:r>
            <a:r>
              <a:rPr lang="en-US" sz="1800" err="1"/>
              <a:t>dan</a:t>
            </a:r>
            <a:r>
              <a:rPr lang="en-US" sz="1800"/>
              <a:t> </a:t>
            </a:r>
            <a:r>
              <a:rPr lang="en-US" sz="1800" err="1"/>
              <a:t>sapi</a:t>
            </a:r>
            <a:r>
              <a:rPr lang="en-US" sz="1800"/>
              <a:t> </a:t>
            </a:r>
            <a:r>
              <a:rPr lang="en-US" sz="1800" err="1"/>
              <a:t>dara</a:t>
            </a:r>
            <a:r>
              <a:rPr lang="en-US" sz="1800"/>
              <a:t> </a:t>
            </a:r>
            <a:r>
              <a:rPr lang="en-US" sz="1800" err="1"/>
              <a:t>pertumbuhan</a:t>
            </a:r>
            <a:r>
              <a:rPr lang="en-US" sz="1800"/>
              <a:t> </a:t>
            </a:r>
            <a:r>
              <a:rPr lang="en-US" sz="1800" err="1"/>
              <a:t>terhambat</a:t>
            </a:r>
            <a:endParaRPr lang="en-US" sz="1800"/>
          </a:p>
          <a:p>
            <a:pPr indent="-323850"/>
            <a:endParaRPr lang="en-US" sz="18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49208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44BFEA-1AA2-9047-BC0B-4E0F20BE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7848872" cy="620688"/>
          </a:xfrm>
        </p:spPr>
        <p:txBody>
          <a:bodyPr/>
          <a:lstStyle/>
          <a:p>
            <a:r>
              <a:rPr lang="en-US" dirty="0"/>
              <a:t>Air </a:t>
            </a:r>
            <a:r>
              <a:rPr lang="en-US" dirty="0" err="1"/>
              <a:t>Minum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C7618F3-B8A0-9B44-81F8-AB8AAFF79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031432" y="1628795"/>
            <a:ext cx="5112568" cy="4158986"/>
          </a:xfr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DBE80C9-78CA-C64A-9FBB-2EC06636D662}"/>
              </a:ext>
            </a:extLst>
          </p:cNvPr>
          <p:cNvSpPr txBox="1">
            <a:spLocks/>
          </p:cNvSpPr>
          <p:nvPr/>
        </p:nvSpPr>
        <p:spPr>
          <a:xfrm>
            <a:off x="266655" y="1628795"/>
            <a:ext cx="3764777" cy="415898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20675"/>
            <a:r>
              <a:rPr lang="en-US" sz="2400" dirty="0" err="1"/>
              <a:t>Tahapan</a:t>
            </a:r>
            <a:r>
              <a:rPr lang="en-US" sz="2400" dirty="0"/>
              <a:t> </a:t>
            </a:r>
            <a:r>
              <a:rPr lang="en-US" sz="2400" dirty="0" err="1"/>
              <a:t>minum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sapi</a:t>
            </a:r>
            <a:r>
              <a:rPr lang="en-US" sz="2400" dirty="0"/>
              <a:t>: </a:t>
            </a:r>
            <a:r>
              <a:rPr lang="en-US" sz="2400" dirty="0" err="1"/>
              <a:t>merasakan</a:t>
            </a:r>
            <a:r>
              <a:rPr lang="en-US" sz="2400" dirty="0"/>
              <a:t> air, </a:t>
            </a:r>
            <a:r>
              <a:rPr lang="en-US" sz="2400" dirty="0" err="1"/>
              <a:t>mencicipi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lama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minum</a:t>
            </a:r>
            <a:r>
              <a:rPr lang="en-US" sz="2400" dirty="0"/>
              <a:t>.</a:t>
            </a:r>
          </a:p>
          <a:p>
            <a:pPr indent="-320675"/>
            <a:r>
              <a:rPr lang="en-US" sz="2400" dirty="0" err="1"/>
              <a:t>Sapi</a:t>
            </a:r>
            <a:r>
              <a:rPr lang="en-US" sz="2400" dirty="0"/>
              <a:t> </a:t>
            </a:r>
            <a:r>
              <a:rPr lang="en-US" sz="2400" dirty="0" err="1"/>
              <a:t>minum</a:t>
            </a:r>
            <a:r>
              <a:rPr lang="en-US" sz="2400" dirty="0"/>
              <a:t> 6-8 kali per </a:t>
            </a:r>
            <a:r>
              <a:rPr lang="en-US" sz="2400" dirty="0" err="1"/>
              <a:t>hari</a:t>
            </a:r>
            <a:endParaRPr lang="en-US" sz="2400" dirty="0"/>
          </a:p>
          <a:p>
            <a:pPr indent="-320675"/>
            <a:r>
              <a:rPr lang="en-US" sz="2400" dirty="0" err="1"/>
              <a:t>Sapi</a:t>
            </a:r>
            <a:r>
              <a:rPr lang="en-US" sz="2400" dirty="0"/>
              <a:t> </a:t>
            </a:r>
            <a:r>
              <a:rPr lang="en-US" sz="2400" dirty="0" err="1"/>
              <a:t>minum</a:t>
            </a:r>
            <a:r>
              <a:rPr lang="en-US" sz="2400" dirty="0"/>
              <a:t> 20 liter </a:t>
            </a:r>
            <a:r>
              <a:rPr lang="en-US" sz="2400" dirty="0" err="1"/>
              <a:t>tiap</a:t>
            </a:r>
            <a:r>
              <a:rPr lang="en-US" sz="2400" dirty="0"/>
              <a:t> kali </a:t>
            </a:r>
            <a:r>
              <a:rPr lang="en-US" sz="2400" dirty="0" err="1"/>
              <a:t>minum</a:t>
            </a:r>
            <a:endParaRPr lang="en-US" sz="2400" dirty="0"/>
          </a:p>
          <a:p>
            <a:pPr indent="-320675"/>
            <a:r>
              <a:rPr lang="en-US" sz="2400" dirty="0"/>
              <a:t>Lama </a:t>
            </a:r>
            <a:r>
              <a:rPr lang="en-US" sz="2400" dirty="0" err="1"/>
              <a:t>minum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30 </a:t>
            </a:r>
            <a:r>
              <a:rPr lang="en-US" sz="2400" dirty="0" err="1"/>
              <a:t>detik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2210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F541-BC96-2B46-9613-0553D1B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Kebutuhan</a:t>
            </a:r>
            <a:r>
              <a:rPr lang="en-US"/>
              <a:t> Air </a:t>
            </a:r>
            <a:r>
              <a:rPr lang="en-US" err="1"/>
              <a:t>Minum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C4A8ED-1E1B-9D45-9449-D76E12267FBB}"/>
              </a:ext>
            </a:extLst>
          </p:cNvPr>
          <p:cNvSpPr txBox="1">
            <a:spLocks/>
          </p:cNvSpPr>
          <p:nvPr/>
        </p:nvSpPr>
        <p:spPr>
          <a:xfrm>
            <a:off x="5868144" y="1484785"/>
            <a:ext cx="3059832" cy="309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None/>
            </a:pPr>
            <a:r>
              <a:rPr lang="en-US" sz="2000" b="1"/>
              <a:t>Air </a:t>
            </a:r>
            <a:r>
              <a:rPr lang="en-US" sz="2000" b="1" err="1"/>
              <a:t>Minum</a:t>
            </a:r>
            <a:r>
              <a:rPr lang="en-US" sz="2000" b="1"/>
              <a:t>:</a:t>
            </a:r>
          </a:p>
          <a:p>
            <a:pPr indent="-279400"/>
            <a:r>
              <a:rPr lang="en-US" sz="2000" err="1"/>
              <a:t>Sapi</a:t>
            </a:r>
            <a:r>
              <a:rPr lang="en-US" sz="2000"/>
              <a:t> </a:t>
            </a:r>
            <a:r>
              <a:rPr lang="en-US" sz="2000" err="1"/>
              <a:t>harus</a:t>
            </a:r>
            <a:r>
              <a:rPr lang="en-US" sz="2000"/>
              <a:t> </a:t>
            </a:r>
            <a:r>
              <a:rPr lang="en-US" sz="2000" err="1"/>
              <a:t>diberikan</a:t>
            </a:r>
            <a:r>
              <a:rPr lang="en-US" sz="2000"/>
              <a:t> air </a:t>
            </a:r>
            <a:r>
              <a:rPr lang="en-US" sz="2000" err="1"/>
              <a:t>dalam</a:t>
            </a:r>
            <a:r>
              <a:rPr lang="en-US" sz="2000"/>
              <a:t> </a:t>
            </a:r>
            <a:r>
              <a:rPr lang="en-US" sz="2000" err="1"/>
              <a:t>jumlah</a:t>
            </a:r>
            <a:r>
              <a:rPr lang="en-US" sz="2000"/>
              <a:t> yang </a:t>
            </a:r>
            <a:r>
              <a:rPr lang="en-US" sz="2000" err="1"/>
              <a:t>cukup</a:t>
            </a:r>
            <a:r>
              <a:rPr lang="en-US" sz="2000"/>
              <a:t>.</a:t>
            </a:r>
          </a:p>
          <a:p>
            <a:pPr indent="-279400"/>
            <a:r>
              <a:rPr lang="en-US" sz="2000" err="1"/>
              <a:t>Pemberian</a:t>
            </a:r>
            <a:r>
              <a:rPr lang="en-US" sz="2000"/>
              <a:t> air </a:t>
            </a:r>
            <a:r>
              <a:rPr lang="en-US" sz="2000" err="1"/>
              <a:t>jangan</a:t>
            </a:r>
            <a:r>
              <a:rPr lang="en-US" sz="2000"/>
              <a:t> </a:t>
            </a:r>
            <a:r>
              <a:rPr lang="en-US" sz="2000" err="1"/>
              <a:t>dibatasi</a:t>
            </a:r>
            <a:endParaRPr lang="en-US" sz="2000"/>
          </a:p>
          <a:p>
            <a:pPr indent="-279400"/>
            <a:r>
              <a:rPr lang="en-US" sz="2000" err="1"/>
              <a:t>Pada</a:t>
            </a:r>
            <a:r>
              <a:rPr lang="en-US" sz="2000"/>
              <a:t> </a:t>
            </a:r>
            <a:r>
              <a:rPr lang="en-US" sz="2000" err="1"/>
              <a:t>saat</a:t>
            </a:r>
            <a:r>
              <a:rPr lang="en-US" sz="2000"/>
              <a:t> </a:t>
            </a:r>
            <a:r>
              <a:rPr lang="en-US" sz="2000" err="1"/>
              <a:t>panas</a:t>
            </a:r>
            <a:r>
              <a:rPr lang="en-US" sz="2000"/>
              <a:t> </a:t>
            </a:r>
            <a:r>
              <a:rPr lang="en-US" sz="2000" err="1"/>
              <a:t>jumlah</a:t>
            </a:r>
            <a:r>
              <a:rPr lang="en-US" sz="2000"/>
              <a:t> </a:t>
            </a:r>
            <a:r>
              <a:rPr lang="en-US" sz="2000" err="1"/>
              <a:t>kebutuhan</a:t>
            </a:r>
            <a:r>
              <a:rPr lang="en-US" sz="2000"/>
              <a:t> air </a:t>
            </a:r>
            <a:r>
              <a:rPr lang="en-US" sz="2000" err="1"/>
              <a:t>meningkat</a:t>
            </a: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7F351-ED27-BD47-978B-FE36295BA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88" y="908720"/>
            <a:ext cx="5910001" cy="56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6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640726-FC0C-FE47-932D-C8B9198C93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500" err="1"/>
              <a:t>Ternak</a:t>
            </a:r>
            <a:r>
              <a:rPr lang="en-US" sz="2500"/>
              <a:t> </a:t>
            </a:r>
            <a:r>
              <a:rPr lang="en-US" sz="2500" err="1"/>
              <a:t>tidak</a:t>
            </a:r>
            <a:r>
              <a:rPr lang="en-US" sz="2500"/>
              <a:t> </a:t>
            </a:r>
            <a:r>
              <a:rPr lang="en-US" sz="2500" err="1"/>
              <a:t>mengalami</a:t>
            </a:r>
            <a:r>
              <a:rPr lang="en-US" sz="2500"/>
              <a:t> </a:t>
            </a:r>
            <a:r>
              <a:rPr lang="en-US" sz="2500" err="1"/>
              <a:t>kehausan</a:t>
            </a:r>
            <a:r>
              <a:rPr lang="en-US" sz="2500"/>
              <a:t> </a:t>
            </a:r>
            <a:r>
              <a:rPr lang="en-US" sz="2500" err="1"/>
              <a:t>dan</a:t>
            </a:r>
            <a:r>
              <a:rPr lang="en-US" sz="2500"/>
              <a:t> </a:t>
            </a:r>
            <a:r>
              <a:rPr lang="en-US" sz="2500" err="1"/>
              <a:t>kelaparan</a:t>
            </a:r>
            <a:endParaRPr lang="en-US" sz="2500"/>
          </a:p>
          <a:p>
            <a:r>
              <a:rPr lang="en-US" sz="2500" err="1"/>
              <a:t>Ternak</a:t>
            </a:r>
            <a:r>
              <a:rPr lang="en-US" sz="2500"/>
              <a:t> </a:t>
            </a:r>
            <a:r>
              <a:rPr lang="en-US" sz="2500" err="1"/>
              <a:t>terbebas</a:t>
            </a:r>
            <a:r>
              <a:rPr lang="en-US" sz="2500"/>
              <a:t> </a:t>
            </a:r>
            <a:r>
              <a:rPr lang="en-US" sz="2500" err="1"/>
              <a:t>dari</a:t>
            </a:r>
            <a:r>
              <a:rPr lang="en-US" sz="2500"/>
              <a:t> rasa </a:t>
            </a:r>
            <a:r>
              <a:rPr lang="en-US" sz="2500" err="1"/>
              <a:t>tidak</a:t>
            </a:r>
            <a:r>
              <a:rPr lang="en-US" sz="2500"/>
              <a:t> </a:t>
            </a:r>
            <a:r>
              <a:rPr lang="en-US" sz="2500" err="1"/>
              <a:t>nyaman</a:t>
            </a:r>
            <a:endParaRPr lang="en-US" sz="2500"/>
          </a:p>
          <a:p>
            <a:r>
              <a:rPr lang="en-US" sz="2500" err="1"/>
              <a:t>Ternak</a:t>
            </a:r>
            <a:r>
              <a:rPr lang="en-US" sz="2500"/>
              <a:t> </a:t>
            </a:r>
            <a:r>
              <a:rPr lang="en-US" sz="2500" err="1"/>
              <a:t>terbebas</a:t>
            </a:r>
            <a:r>
              <a:rPr lang="en-US" sz="2500"/>
              <a:t> </a:t>
            </a:r>
            <a:r>
              <a:rPr lang="en-US" sz="2500" err="1"/>
              <a:t>dari</a:t>
            </a:r>
            <a:r>
              <a:rPr lang="en-US" sz="2500"/>
              <a:t> rasa </a:t>
            </a:r>
            <a:r>
              <a:rPr lang="en-US" sz="2500" err="1"/>
              <a:t>sakit</a:t>
            </a:r>
            <a:r>
              <a:rPr lang="en-US" sz="2500"/>
              <a:t>, </a:t>
            </a:r>
            <a:r>
              <a:rPr lang="en-US" sz="2500" err="1"/>
              <a:t>luka</a:t>
            </a:r>
            <a:r>
              <a:rPr lang="en-US" sz="2500"/>
              <a:t> </a:t>
            </a:r>
            <a:r>
              <a:rPr lang="en-US" sz="2500" err="1"/>
              <a:t>dan</a:t>
            </a:r>
            <a:r>
              <a:rPr lang="en-US" sz="2500"/>
              <a:t> </a:t>
            </a:r>
            <a:r>
              <a:rPr lang="en-US" sz="2500" err="1"/>
              <a:t>penyakit</a:t>
            </a:r>
            <a:endParaRPr lang="en-US" sz="2500"/>
          </a:p>
          <a:p>
            <a:r>
              <a:rPr lang="en-US" sz="2500" err="1"/>
              <a:t>Ternak</a:t>
            </a:r>
            <a:r>
              <a:rPr lang="en-US" sz="2500"/>
              <a:t> </a:t>
            </a:r>
            <a:r>
              <a:rPr lang="en-US" sz="2500" err="1"/>
              <a:t>terbebas</a:t>
            </a:r>
            <a:r>
              <a:rPr lang="en-US" sz="2500"/>
              <a:t> </a:t>
            </a:r>
            <a:r>
              <a:rPr lang="en-US" sz="2500" err="1"/>
              <a:t>dari</a:t>
            </a:r>
            <a:r>
              <a:rPr lang="en-US" sz="2500"/>
              <a:t> rasa </a:t>
            </a:r>
            <a:r>
              <a:rPr lang="en-US" sz="2500" err="1"/>
              <a:t>takut</a:t>
            </a:r>
            <a:endParaRPr lang="en-US" sz="2500"/>
          </a:p>
          <a:p>
            <a:r>
              <a:rPr lang="en-US" sz="2500" err="1"/>
              <a:t>Ternak</a:t>
            </a:r>
            <a:r>
              <a:rPr lang="en-US" sz="2500"/>
              <a:t> </a:t>
            </a:r>
            <a:r>
              <a:rPr lang="en-US" sz="2500" err="1"/>
              <a:t>berprilaku</a:t>
            </a:r>
            <a:r>
              <a:rPr lang="en-US" sz="2500"/>
              <a:t> normal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D0BDE-48F8-E640-8FA0-199634E6EA1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4. </a:t>
            </a:r>
            <a:r>
              <a:rPr lang="en-US" err="1"/>
              <a:t>Kesejahteraan</a:t>
            </a:r>
            <a:r>
              <a:rPr lang="en-US"/>
              <a:t> </a:t>
            </a:r>
            <a:r>
              <a:rPr lang="en-US" err="1"/>
              <a:t>Hewan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5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56E9-4545-464B-81E2-CEACACA9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Kandang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257C2-0147-5E43-B505-A8690E3B1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4" y="1399952"/>
            <a:ext cx="9171579" cy="4693344"/>
          </a:xfrm>
        </p:spPr>
      </p:pic>
    </p:spTree>
    <p:extLst>
      <p:ext uri="{BB962C8B-B14F-4D97-AF65-F5344CB8AC3E}">
        <p14:creationId xmlns:p14="http://schemas.microsoft.com/office/powerpoint/2010/main" val="141091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F646-3957-AB43-8CC5-508EB143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Dairy Good Farming Practices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36320C-D506-844F-BEDA-9280001E4533}"/>
              </a:ext>
            </a:extLst>
          </p:cNvPr>
          <p:cNvSpPr/>
          <p:nvPr/>
        </p:nvSpPr>
        <p:spPr>
          <a:xfrm>
            <a:off x="2627784" y="3861048"/>
            <a:ext cx="1046284" cy="934988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err="1"/>
              <a:t>Kesehatan</a:t>
            </a:r>
            <a:r>
              <a:rPr lang="en-US" sz="1300"/>
              <a:t> </a:t>
            </a:r>
            <a:r>
              <a:rPr lang="en-US" sz="1300" err="1"/>
              <a:t>Ternak</a:t>
            </a:r>
            <a:endParaRPr lang="en-US" sz="13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6B13E-AF56-4743-86F2-88DA2EFEE98B}"/>
              </a:ext>
            </a:extLst>
          </p:cNvPr>
          <p:cNvSpPr/>
          <p:nvPr/>
        </p:nvSpPr>
        <p:spPr>
          <a:xfrm>
            <a:off x="3851920" y="3862164"/>
            <a:ext cx="1046284" cy="9349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err="1"/>
              <a:t>Pemerahan</a:t>
            </a:r>
            <a:r>
              <a:rPr lang="en-US" sz="1300"/>
              <a:t> </a:t>
            </a:r>
            <a:r>
              <a:rPr lang="en-US" sz="1300" err="1"/>
              <a:t>Higiensis</a:t>
            </a:r>
            <a:endParaRPr lang="en-US" sz="13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7A3ED-F7BE-4643-93B1-3CDD91940D35}"/>
              </a:ext>
            </a:extLst>
          </p:cNvPr>
          <p:cNvSpPr/>
          <p:nvPr/>
        </p:nvSpPr>
        <p:spPr>
          <a:xfrm>
            <a:off x="5094212" y="3861048"/>
            <a:ext cx="1046284" cy="934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err="1"/>
              <a:t>Pakan</a:t>
            </a:r>
            <a:r>
              <a:rPr lang="en-US" sz="1300"/>
              <a:t> </a:t>
            </a:r>
            <a:r>
              <a:rPr lang="en-US" sz="1300" err="1"/>
              <a:t>Ternak</a:t>
            </a:r>
            <a:r>
              <a:rPr lang="en-US" sz="1300"/>
              <a:t> </a:t>
            </a:r>
            <a:r>
              <a:rPr lang="en-US" sz="1300" err="1"/>
              <a:t>dan</a:t>
            </a:r>
            <a:r>
              <a:rPr lang="en-US" sz="1300"/>
              <a:t> Air </a:t>
            </a:r>
            <a:r>
              <a:rPr lang="en-US" sz="1300" err="1"/>
              <a:t>Minum</a:t>
            </a:r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F2174A-84A7-F242-B6A7-013C33496BF5}"/>
              </a:ext>
            </a:extLst>
          </p:cNvPr>
          <p:cNvSpPr/>
          <p:nvPr/>
        </p:nvSpPr>
        <p:spPr>
          <a:xfrm>
            <a:off x="6338364" y="3861048"/>
            <a:ext cx="1046284" cy="9349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err="1"/>
              <a:t>Kesejahteraan</a:t>
            </a:r>
            <a:r>
              <a:rPr lang="en-US" sz="1300"/>
              <a:t> </a:t>
            </a:r>
            <a:r>
              <a:rPr lang="en-US" sz="1300" err="1"/>
              <a:t>Ternak</a:t>
            </a:r>
            <a:endParaRPr lang="en-US" sz="13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EB6DF2-20F4-EE43-9786-565EE1CBFF86}"/>
              </a:ext>
            </a:extLst>
          </p:cNvPr>
          <p:cNvSpPr/>
          <p:nvPr/>
        </p:nvSpPr>
        <p:spPr>
          <a:xfrm>
            <a:off x="7634508" y="3862164"/>
            <a:ext cx="1046284" cy="934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err="1"/>
              <a:t>Lingkungan</a:t>
            </a:r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618519-AF8D-CB4A-A773-73FCDD230E11}"/>
              </a:ext>
            </a:extLst>
          </p:cNvPr>
          <p:cNvSpPr/>
          <p:nvPr/>
        </p:nvSpPr>
        <p:spPr>
          <a:xfrm>
            <a:off x="2627784" y="2708920"/>
            <a:ext cx="6053008" cy="9349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err="1"/>
              <a:t>Susu</a:t>
            </a:r>
            <a:r>
              <a:rPr lang="en-US" sz="1500"/>
              <a:t> di </a:t>
            </a:r>
            <a:r>
              <a:rPr lang="en-US" sz="1500" err="1"/>
              <a:t>produksi</a:t>
            </a:r>
            <a:r>
              <a:rPr lang="en-US" sz="1500"/>
              <a:t> di farm </a:t>
            </a:r>
            <a:r>
              <a:rPr lang="en-US" sz="1500" err="1"/>
              <a:t>harus</a:t>
            </a:r>
            <a:r>
              <a:rPr lang="en-US" sz="1500"/>
              <a:t> </a:t>
            </a:r>
            <a:r>
              <a:rPr lang="en-US" sz="1500" err="1"/>
              <a:t>berasalah</a:t>
            </a:r>
            <a:r>
              <a:rPr lang="en-US" sz="1500"/>
              <a:t> </a:t>
            </a:r>
            <a:r>
              <a:rPr lang="en-US" sz="1500" err="1"/>
              <a:t>dari</a:t>
            </a:r>
            <a:r>
              <a:rPr lang="en-US" sz="1500"/>
              <a:t> </a:t>
            </a:r>
            <a:r>
              <a:rPr lang="en-US" sz="1500" err="1"/>
              <a:t>sapi</a:t>
            </a:r>
            <a:r>
              <a:rPr lang="en-US" sz="1500"/>
              <a:t> yang </a:t>
            </a:r>
            <a:r>
              <a:rPr lang="en-US" sz="1500" err="1"/>
              <a:t>sehat</a:t>
            </a:r>
            <a:r>
              <a:rPr lang="en-US" sz="1500"/>
              <a:t> </a:t>
            </a:r>
          </a:p>
          <a:p>
            <a:pPr algn="ctr"/>
            <a:r>
              <a:rPr lang="en-US" sz="1500" err="1"/>
              <a:t>serta</a:t>
            </a:r>
            <a:r>
              <a:rPr lang="en-US" sz="1500"/>
              <a:t> </a:t>
            </a:r>
            <a:r>
              <a:rPr lang="en-US" sz="1500" err="1"/>
              <a:t>dikelola</a:t>
            </a:r>
            <a:r>
              <a:rPr lang="en-US" sz="1500"/>
              <a:t> </a:t>
            </a:r>
            <a:r>
              <a:rPr lang="en-US" sz="1500" err="1"/>
              <a:t>dalam</a:t>
            </a:r>
            <a:r>
              <a:rPr lang="en-US" sz="1500"/>
              <a:t> </a:t>
            </a:r>
            <a:r>
              <a:rPr lang="en-US" sz="1500" err="1"/>
              <a:t>kondisi</a:t>
            </a:r>
            <a:r>
              <a:rPr lang="en-US" sz="1500"/>
              <a:t> yang </a:t>
            </a:r>
            <a:r>
              <a:rPr lang="en-US" sz="1500" err="1"/>
              <a:t>baik</a:t>
            </a:r>
            <a:endParaRPr lang="en-US" sz="150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A6FEE281-FBEF-F34F-8A48-D171CB1A5A28}"/>
              </a:ext>
            </a:extLst>
          </p:cNvPr>
          <p:cNvSpPr/>
          <p:nvPr/>
        </p:nvSpPr>
        <p:spPr>
          <a:xfrm>
            <a:off x="2737964" y="1194520"/>
            <a:ext cx="5816352" cy="1296144"/>
          </a:xfrm>
          <a:prstGeom prst="triangl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Objectives of Good Dairy Farming Practices</a:t>
            </a:r>
          </a:p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1AB72-6210-8448-87CA-47B20F1A843F}"/>
              </a:ext>
            </a:extLst>
          </p:cNvPr>
          <p:cNvSpPr/>
          <p:nvPr/>
        </p:nvSpPr>
        <p:spPr>
          <a:xfrm>
            <a:off x="2589612" y="5661248"/>
            <a:ext cx="6053008" cy="583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err="1">
                <a:solidFill>
                  <a:schemeClr val="bg1"/>
                </a:solidFill>
              </a:rPr>
              <a:t>Ketentuan</a:t>
            </a:r>
            <a:r>
              <a:rPr lang="en-US" sz="1500" b="1">
                <a:solidFill>
                  <a:schemeClr val="bg1"/>
                </a:solidFill>
              </a:rPr>
              <a:t> </a:t>
            </a:r>
            <a:r>
              <a:rPr lang="en-US" sz="1500" b="1" err="1">
                <a:solidFill>
                  <a:schemeClr val="bg1"/>
                </a:solidFill>
              </a:rPr>
              <a:t>Karakteristik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8809F87-0A6E-F247-A13B-E39B13055DCE}"/>
              </a:ext>
            </a:extLst>
          </p:cNvPr>
          <p:cNvSpPr/>
          <p:nvPr/>
        </p:nvSpPr>
        <p:spPr>
          <a:xfrm>
            <a:off x="2881980" y="5013176"/>
            <a:ext cx="576064" cy="504056"/>
          </a:xfrm>
          <a:prstGeom prst="downArrow">
            <a:avLst/>
          </a:prstGeom>
          <a:solidFill>
            <a:srgbClr val="CC99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F1B71017-A548-3246-A86C-2C992DF96E8D}"/>
              </a:ext>
            </a:extLst>
          </p:cNvPr>
          <p:cNvSpPr/>
          <p:nvPr/>
        </p:nvSpPr>
        <p:spPr>
          <a:xfrm>
            <a:off x="4106116" y="5013176"/>
            <a:ext cx="576064" cy="504056"/>
          </a:xfrm>
          <a:prstGeom prst="downArrow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9A145110-4255-F948-AF75-5346B7FDB086}"/>
              </a:ext>
            </a:extLst>
          </p:cNvPr>
          <p:cNvSpPr/>
          <p:nvPr/>
        </p:nvSpPr>
        <p:spPr>
          <a:xfrm>
            <a:off x="5330252" y="5031026"/>
            <a:ext cx="576064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6325C623-8585-A343-9FC8-DA14D43E4CE3}"/>
              </a:ext>
            </a:extLst>
          </p:cNvPr>
          <p:cNvSpPr/>
          <p:nvPr/>
        </p:nvSpPr>
        <p:spPr>
          <a:xfrm>
            <a:off x="6554388" y="5031026"/>
            <a:ext cx="576064" cy="504056"/>
          </a:xfrm>
          <a:prstGeom prst="downArrow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D4207FAA-3146-914D-AD12-7DBA9E389503}"/>
              </a:ext>
            </a:extLst>
          </p:cNvPr>
          <p:cNvSpPr/>
          <p:nvPr/>
        </p:nvSpPr>
        <p:spPr>
          <a:xfrm>
            <a:off x="7869618" y="5013176"/>
            <a:ext cx="576064" cy="50405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5D3D16-341E-0E4D-AB7D-EB730EAA9EEA}"/>
              </a:ext>
            </a:extLst>
          </p:cNvPr>
          <p:cNvSpPr/>
          <p:nvPr/>
        </p:nvSpPr>
        <p:spPr>
          <a:xfrm>
            <a:off x="161167" y="4040510"/>
            <a:ext cx="1908897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err="1"/>
              <a:t>Praktek-Praktek</a:t>
            </a:r>
            <a:r>
              <a:rPr lang="en-US" sz="1500"/>
              <a:t> </a:t>
            </a:r>
            <a:r>
              <a:rPr lang="en-US" sz="1500" err="1"/>
              <a:t>Baik</a:t>
            </a:r>
            <a:endParaRPr lang="en-US" sz="15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C43BA1-76E9-9040-8DE5-72EBB00715B1}"/>
              </a:ext>
            </a:extLst>
          </p:cNvPr>
          <p:cNvSpPr/>
          <p:nvPr/>
        </p:nvSpPr>
        <p:spPr>
          <a:xfrm>
            <a:off x="161167" y="2888382"/>
            <a:ext cx="1908897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err="1"/>
              <a:t>Tujuan</a:t>
            </a:r>
            <a:r>
              <a:rPr lang="en-US" sz="1500"/>
              <a:t> Utama</a:t>
            </a:r>
          </a:p>
        </p:txBody>
      </p:sp>
    </p:spTree>
    <p:extLst>
      <p:ext uri="{BB962C8B-B14F-4D97-AF65-F5344CB8AC3E}">
        <p14:creationId xmlns:p14="http://schemas.microsoft.com/office/powerpoint/2010/main" val="1645330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7BB2-8FF7-BD4A-AE94-17C9EA5F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Basah</a:t>
            </a:r>
            <a:r>
              <a:rPr lang="en-US" dirty="0"/>
              <a:t> &amp;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Kandang</a:t>
            </a:r>
            <a:r>
              <a:rPr lang="en-US" dirty="0"/>
              <a:t> </a:t>
            </a:r>
            <a:r>
              <a:rPr lang="en-US" dirty="0" err="1"/>
              <a:t>Sempit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D7B67-64C1-0D46-9990-B5DC35EB62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68760"/>
            <a:ext cx="8064896" cy="53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D906-BB67-4347-82E6-0FFC64D00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Kandang</a:t>
            </a:r>
            <a:r>
              <a:rPr lang="en-US" dirty="0"/>
              <a:t> </a:t>
            </a:r>
            <a:r>
              <a:rPr lang="en-US" dirty="0" err="1"/>
              <a:t>Kasar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018AD-22C1-2C45-936C-BFBCF532F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03" y="1891750"/>
            <a:ext cx="4225753" cy="3553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64B0B-CAE0-FA48-B0FA-2F321A7E13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716016" y="1891750"/>
            <a:ext cx="4135276" cy="355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65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640726-FC0C-FE47-932D-C8B9198C93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500" dirty="0" err="1"/>
              <a:t>Penanganan</a:t>
            </a:r>
            <a:r>
              <a:rPr lang="en-US" sz="2500"/>
              <a:t> </a:t>
            </a:r>
            <a:r>
              <a:rPr lang="en-US" sz="2500" err="1"/>
              <a:t>limbah</a:t>
            </a:r>
            <a:r>
              <a:rPr lang="en-US" sz="2500"/>
              <a:t> yang </a:t>
            </a:r>
            <a:r>
              <a:rPr lang="en-US" sz="2500" err="1"/>
              <a:t>baik</a:t>
            </a:r>
            <a:endParaRPr lang="en-US" sz="2500"/>
          </a:p>
          <a:p>
            <a:r>
              <a:rPr lang="en-US" sz="2500" err="1"/>
              <a:t>Pemeliharaan</a:t>
            </a:r>
            <a:r>
              <a:rPr lang="en-US" sz="2500"/>
              <a:t> </a:t>
            </a:r>
            <a:r>
              <a:rPr lang="en-US" sz="2500" err="1"/>
              <a:t>tidak</a:t>
            </a:r>
            <a:r>
              <a:rPr lang="en-US" sz="2500"/>
              <a:t> </a:t>
            </a:r>
            <a:r>
              <a:rPr lang="en-US" sz="2500" err="1"/>
              <a:t>menyebabkan</a:t>
            </a:r>
            <a:r>
              <a:rPr lang="en-US" sz="2500"/>
              <a:t> </a:t>
            </a:r>
            <a:r>
              <a:rPr lang="en-US" sz="2500" err="1"/>
              <a:t>hal</a:t>
            </a:r>
            <a:r>
              <a:rPr lang="en-US" sz="2500"/>
              <a:t> </a:t>
            </a:r>
            <a:r>
              <a:rPr lang="en-US" sz="2500" err="1"/>
              <a:t>negatif</a:t>
            </a:r>
            <a:r>
              <a:rPr lang="en-US" sz="2500"/>
              <a:t> </a:t>
            </a:r>
            <a:r>
              <a:rPr lang="en-US" sz="2500" err="1"/>
              <a:t>terhadap</a:t>
            </a:r>
            <a:r>
              <a:rPr lang="en-US" sz="2500"/>
              <a:t> </a:t>
            </a:r>
            <a:r>
              <a:rPr lang="en-US" sz="2500" err="1"/>
              <a:t>lingkungan</a:t>
            </a:r>
            <a:r>
              <a:rPr lang="en-US" sz="2500"/>
              <a:t> </a:t>
            </a:r>
            <a:r>
              <a:rPr lang="en-US" sz="2500" err="1"/>
              <a:t>sekitar</a:t>
            </a:r>
            <a:endParaRPr lang="en-US" sz="2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D0BDE-48F8-E640-8FA0-199634E6EA1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5. </a:t>
            </a:r>
            <a:r>
              <a:rPr lang="en-US" err="1"/>
              <a:t>Lingkungan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23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1534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51520" y="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Emisi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Gas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Rumah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Kaca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dari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Bidang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Pertanian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33400" y="630932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400" b="0"/>
              <a:t>Source: IPCC (2006) </a:t>
            </a:r>
          </a:p>
        </p:txBody>
      </p:sp>
    </p:spTree>
    <p:extLst>
      <p:ext uri="{BB962C8B-B14F-4D97-AF65-F5344CB8AC3E}">
        <p14:creationId xmlns:p14="http://schemas.microsoft.com/office/powerpoint/2010/main" val="2977999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6BEC437-C884-7841-A4E9-DC737CA7EA83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0"/>
            <a:ext cx="8001000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cap="none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300" dirty="0" err="1"/>
              <a:t>Emisi</a:t>
            </a:r>
            <a:r>
              <a:rPr lang="en-US" sz="3300" dirty="0"/>
              <a:t> GRK </a:t>
            </a:r>
            <a:r>
              <a:rPr lang="en-US" sz="3300" dirty="0" err="1"/>
              <a:t>dari</a:t>
            </a:r>
            <a:r>
              <a:rPr lang="en-US" sz="3300" dirty="0"/>
              <a:t> </a:t>
            </a:r>
            <a:r>
              <a:rPr lang="en-US" sz="3300" dirty="0" err="1"/>
              <a:t>Ternak</a:t>
            </a:r>
            <a:r>
              <a:rPr lang="en-US" sz="3300" dirty="0"/>
              <a:t> </a:t>
            </a:r>
            <a:r>
              <a:rPr lang="en-US" sz="3300" dirty="0" err="1"/>
              <a:t>Sapi</a:t>
            </a:r>
            <a:endParaRPr lang="en-US" sz="33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2D1555-35FB-E046-A901-8182C22B57B3}"/>
              </a:ext>
            </a:extLst>
          </p:cNvPr>
          <p:cNvSpPr txBox="1">
            <a:spLocks noChangeArrowheads="1"/>
          </p:cNvSpPr>
          <p:nvPr/>
        </p:nvSpPr>
        <p:spPr>
          <a:xfrm>
            <a:off x="386300" y="1884207"/>
            <a:ext cx="52578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00" b="1" dirty="0"/>
              <a:t>Proses </a:t>
            </a:r>
            <a:r>
              <a:rPr lang="en-US" sz="2600" b="1" dirty="0" err="1"/>
              <a:t>Fermentasi</a:t>
            </a:r>
            <a:r>
              <a:rPr lang="id-ID" sz="2600" b="1" dirty="0"/>
              <a:t> (Fermentasi </a:t>
            </a:r>
            <a:r>
              <a:rPr lang="id-ID" sz="2600" b="1" dirty="0" err="1"/>
              <a:t>Enterik</a:t>
            </a:r>
            <a:r>
              <a:rPr lang="id-ID" sz="2600" b="1" dirty="0"/>
              <a:t>)</a:t>
            </a:r>
            <a:endParaRPr lang="en-US" sz="2600" b="1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Methan</a:t>
            </a:r>
            <a:r>
              <a:rPr lang="en-US" sz="2400" dirty="0"/>
              <a:t> (CH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id-ID" sz="2600" b="1" dirty="0"/>
              <a:t>Pengelolaan Kotoran</a:t>
            </a:r>
            <a:endParaRPr lang="en-US" sz="2600" b="1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Methan</a:t>
            </a:r>
            <a:r>
              <a:rPr lang="en-US" sz="2400" dirty="0"/>
              <a:t> (CH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Direct N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Indirect N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</p:txBody>
      </p:sp>
      <p:pic>
        <p:nvPicPr>
          <p:cNvPr id="6" name="Picture 5" descr="allotment-compost-mountain-719371.jpg">
            <a:extLst>
              <a:ext uri="{FF2B5EF4-FFF2-40B4-BE49-F238E27FC236}">
                <a16:creationId xmlns:a16="http://schemas.microsoft.com/office/drawing/2014/main" id="{CE3DFBA6-03E0-2741-B926-A0A8327A20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5088334"/>
            <a:ext cx="2443456" cy="154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A6E9DDD6-F069-1046-B5AA-1908E7A4CEEB}"/>
              </a:ext>
            </a:extLst>
          </p:cNvPr>
          <p:cNvSpPr/>
          <p:nvPr/>
        </p:nvSpPr>
        <p:spPr>
          <a:xfrm>
            <a:off x="5015198" y="3633893"/>
            <a:ext cx="1291425" cy="996428"/>
          </a:xfrm>
          <a:prstGeom prst="cloudCallout">
            <a:avLst>
              <a:gd name="adj1" fmla="val -29112"/>
              <a:gd name="adj2" fmla="val 117546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id-ID" sz="2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B39F0F10-F681-D042-81D0-BA6FFCD58E71}"/>
              </a:ext>
            </a:extLst>
          </p:cNvPr>
          <p:cNvSpPr/>
          <p:nvPr/>
        </p:nvSpPr>
        <p:spPr>
          <a:xfrm>
            <a:off x="6876256" y="4365104"/>
            <a:ext cx="1296144" cy="936104"/>
          </a:xfrm>
          <a:prstGeom prst="cloudCallout">
            <a:avLst>
              <a:gd name="adj1" fmla="val -113441"/>
              <a:gd name="adj2" fmla="val 8867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d-ID" sz="2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d-ID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id-ID" sz="26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4E48D2-27DF-F34B-9676-BC71369C6D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335" y="1677378"/>
            <a:ext cx="2448272" cy="2289179"/>
          </a:xfrm>
          <a:prstGeom prst="rect">
            <a:avLst/>
          </a:prstGeom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7805B077-29A2-E74E-A136-7DAD330075D1}"/>
              </a:ext>
            </a:extLst>
          </p:cNvPr>
          <p:cNvSpPr/>
          <p:nvPr/>
        </p:nvSpPr>
        <p:spPr>
          <a:xfrm>
            <a:off x="4644008" y="727417"/>
            <a:ext cx="1662615" cy="1333431"/>
          </a:xfrm>
          <a:prstGeom prst="cloudCallout">
            <a:avLst>
              <a:gd name="adj1" fmla="val 67860"/>
              <a:gd name="adj2" fmla="val 7595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id-ID" sz="2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74391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D33E-5E27-D547-8083-F74FF06A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Kotoran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FCAB-0946-334D-8E5D-DB04A58D5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980729"/>
            <a:ext cx="4680520" cy="547260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Kotoran</a:t>
            </a:r>
            <a:r>
              <a:rPr lang="en-US" dirty="0"/>
              <a:t> </a:t>
            </a:r>
            <a:r>
              <a:rPr lang="en-US" dirty="0" err="1"/>
              <a:t>ternak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Sarang </a:t>
            </a:r>
            <a:r>
              <a:rPr lang="en-US" dirty="0" err="1"/>
              <a:t>parasit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pPr lvl="1"/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bau</a:t>
            </a:r>
            <a:r>
              <a:rPr lang="en-US" dirty="0"/>
              <a:t>, </a:t>
            </a:r>
            <a:r>
              <a:rPr lang="en-US" dirty="0" err="1"/>
              <a:t>polusi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kotoran</a:t>
            </a:r>
            <a:r>
              <a:rPr lang="en-US" dirty="0"/>
              <a:t> </a:t>
            </a:r>
            <a:r>
              <a:rPr lang="en-US" dirty="0" err="1"/>
              <a:t>melalu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Pengomposan</a:t>
            </a:r>
            <a:r>
              <a:rPr lang="en-US" dirty="0"/>
              <a:t> -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endParaRPr lang="en-US" dirty="0"/>
          </a:p>
          <a:p>
            <a:pPr lvl="1"/>
            <a:r>
              <a:rPr lang="en-US" dirty="0"/>
              <a:t>Biogas -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energi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FC269-F2F1-9F49-8749-2EB4FA9571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075271"/>
            <a:ext cx="3584015" cy="1849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102272-829B-7645-BEE9-5C4DBED453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3" y="1281976"/>
            <a:ext cx="3584015" cy="27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85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175D-1F3B-8F43-908F-D94975E1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Penutup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B12D-B7D1-2B42-8BEE-65D2050CF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Penerapan</a:t>
            </a:r>
            <a:r>
              <a:rPr lang="en-US" dirty="0"/>
              <a:t> Good Dairy Farming Practices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susu</a:t>
            </a:r>
            <a:r>
              <a:rPr lang="en-US" dirty="0"/>
              <a:t> yang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ternak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/>
              <a:t>.</a:t>
            </a:r>
          </a:p>
          <a:p>
            <a:r>
              <a:rPr lang="en-US" dirty="0" err="1"/>
              <a:t>Penerapan</a:t>
            </a:r>
            <a:r>
              <a:rPr lang="en-US" dirty="0"/>
              <a:t> Good Dairy Farming Practices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Panjang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975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0106-355A-5140-9B83-7FBA4F08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B6B9E-DEEC-7E4B-AB54-88ADD7B5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err="1"/>
              <a:t>Hulsen</a:t>
            </a:r>
            <a:r>
              <a:rPr lang="en-US" sz="2500" dirty="0"/>
              <a:t> J. 2017. Cow Signals (</a:t>
            </a:r>
            <a:r>
              <a:rPr lang="en-US" sz="2500" dirty="0" err="1"/>
              <a:t>Edisi</a:t>
            </a:r>
            <a:r>
              <a:rPr lang="en-US" sz="2500" dirty="0"/>
              <a:t> Bahasa Indonesia). </a:t>
            </a:r>
            <a:r>
              <a:rPr lang="en-US" sz="2500" dirty="0" err="1"/>
              <a:t>Roodbont</a:t>
            </a:r>
            <a:r>
              <a:rPr lang="en-US" sz="2500" dirty="0"/>
              <a:t> Publisher B.V. Netherland</a:t>
            </a:r>
          </a:p>
          <a:p>
            <a:r>
              <a:rPr lang="en-ID" sz="2500" dirty="0"/>
              <a:t>FAO and IDF. 2011. Guide to good dairy farming practice. Animal Production and Health Guidelines. No. 8. Rome</a:t>
            </a:r>
          </a:p>
          <a:p>
            <a:r>
              <a:rPr lang="en-ID" sz="2500" dirty="0"/>
              <a:t>2006 IPCC Guidelines for National Greenhouse Gas Inventories, Prepared by the National Greenhouse Gas Inventories Programme, Eggleston H.S., </a:t>
            </a:r>
            <a:r>
              <a:rPr lang="en-ID" sz="2500" dirty="0" err="1"/>
              <a:t>Buendia</a:t>
            </a:r>
            <a:r>
              <a:rPr lang="en-ID" sz="2500" dirty="0"/>
              <a:t> L., Miwa K., </a:t>
            </a:r>
            <a:r>
              <a:rPr lang="en-ID" sz="2500" dirty="0" err="1"/>
              <a:t>Ngara</a:t>
            </a:r>
            <a:r>
              <a:rPr lang="en-ID" sz="2500" dirty="0"/>
              <a:t> T. and Tanabe K. (</a:t>
            </a:r>
            <a:r>
              <a:rPr lang="en-ID" sz="2500" dirty="0" err="1"/>
              <a:t>eds</a:t>
            </a:r>
            <a:r>
              <a:rPr lang="en-ID" sz="2500" dirty="0"/>
              <a:t>). Published: IGES, Japan.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9043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556F94-4291-644E-8429-22CB32F56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3861048"/>
            <a:ext cx="7904960" cy="569744"/>
          </a:xfrm>
        </p:spPr>
        <p:txBody>
          <a:bodyPr/>
          <a:lstStyle/>
          <a:p>
            <a:r>
              <a:rPr lang="en-US" sz="3900" dirty="0" err="1"/>
              <a:t>Terima</a:t>
            </a:r>
            <a:r>
              <a:rPr lang="en-US" sz="3900" dirty="0"/>
              <a:t> Kasih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525E6-1ACB-4940-A04C-9085F2A5C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14" y="6455784"/>
            <a:ext cx="273586" cy="273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C3F6C0-418A-A04C-A6B3-30DF69E01A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378" y="6461841"/>
            <a:ext cx="280210" cy="291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A97439-C676-D24F-862E-A39187FB35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618" y="6453336"/>
            <a:ext cx="273586" cy="2787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5DE3DA-5BEB-534E-9419-61601FDE2A6E}"/>
              </a:ext>
            </a:extLst>
          </p:cNvPr>
          <p:cNvSpPr txBox="1"/>
          <p:nvPr/>
        </p:nvSpPr>
        <p:spPr>
          <a:xfrm>
            <a:off x="813138" y="6462712"/>
            <a:ext cx="2030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permana@apps.ipb.ac.id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37862-C618-B446-9C4D-B2825AB3161E}"/>
              </a:ext>
            </a:extLst>
          </p:cNvPr>
          <p:cNvSpPr txBox="1"/>
          <p:nvPr/>
        </p:nvSpPr>
        <p:spPr>
          <a:xfrm>
            <a:off x="3189402" y="6462712"/>
            <a:ext cx="1454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@</a:t>
            </a:r>
            <a:r>
              <a:rPr lang="en-US" sz="1200" err="1"/>
              <a:t>idatgalihpermana</a:t>
            </a:r>
            <a:endParaRPr lang="en-US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D1669-175E-B54A-9E2F-1CAED7BD1B3B}"/>
              </a:ext>
            </a:extLst>
          </p:cNvPr>
          <p:cNvSpPr txBox="1"/>
          <p:nvPr/>
        </p:nvSpPr>
        <p:spPr>
          <a:xfrm>
            <a:off x="5335196" y="6491205"/>
            <a:ext cx="1454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@</a:t>
            </a:r>
            <a:r>
              <a:rPr lang="en-US" sz="1200" err="1"/>
              <a:t>idatgalihpermana</a:t>
            </a:r>
            <a:endParaRPr lang="en-US" sz="12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D88D86-6E22-5741-B42A-986E96ED0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858" y="6453336"/>
            <a:ext cx="298872" cy="2988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CF2D52-9500-5344-A4B1-E1B20BD1D15F}"/>
              </a:ext>
            </a:extLst>
          </p:cNvPr>
          <p:cNvSpPr txBox="1"/>
          <p:nvPr/>
        </p:nvSpPr>
        <p:spPr>
          <a:xfrm>
            <a:off x="7509882" y="6461841"/>
            <a:ext cx="1454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@</a:t>
            </a:r>
            <a:r>
              <a:rPr lang="en-US" sz="1200" err="1"/>
              <a:t>idatpermana</a:t>
            </a:r>
            <a:endParaRPr lang="en-US" sz="12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DF2EE3-033C-8F4B-A899-DA5D9EF98E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516"/>
            <a:ext cx="9144000" cy="34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2115-B188-CF4C-950C-103EAB48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Dairy Farming Practices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869723-2C89-CC4E-9B91-5D338BCF8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491617"/>
              </p:ext>
            </p:extLst>
          </p:nvPr>
        </p:nvGraphicFramePr>
        <p:xfrm>
          <a:off x="395536" y="1510904"/>
          <a:ext cx="5327947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AEC0C0E-174C-8A44-AC36-CD21E1B20D0C}"/>
              </a:ext>
            </a:extLst>
          </p:cNvPr>
          <p:cNvGrpSpPr/>
          <p:nvPr/>
        </p:nvGrpSpPr>
        <p:grpSpPr>
          <a:xfrm>
            <a:off x="6300192" y="1484784"/>
            <a:ext cx="2520281" cy="4320480"/>
            <a:chOff x="0" y="0"/>
            <a:chExt cx="5327947" cy="643916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31113F2-3E29-474B-9A1F-502180692347}"/>
                </a:ext>
              </a:extLst>
            </p:cNvPr>
            <p:cNvSpPr/>
            <p:nvPr/>
          </p:nvSpPr>
          <p:spPr>
            <a:xfrm>
              <a:off x="0" y="0"/>
              <a:ext cx="5327947" cy="643916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1D8CA9A1-12D5-314E-AF2F-7124596F5928}"/>
                </a:ext>
              </a:extLst>
            </p:cNvPr>
            <p:cNvSpPr txBox="1"/>
            <p:nvPr/>
          </p:nvSpPr>
          <p:spPr>
            <a:xfrm>
              <a:off x="420727" y="0"/>
              <a:ext cx="4907220" cy="643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9525"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>
                  <a:solidFill>
                    <a:schemeClr val="bg1"/>
                  </a:solidFill>
                </a:rPr>
                <a:t>Susu</a:t>
              </a:r>
              <a:r>
                <a:rPr lang="en-US" sz="2400" kern="1200" dirty="0">
                  <a:solidFill>
                    <a:schemeClr val="bg1"/>
                  </a:solidFill>
                </a:rPr>
                <a:t> yang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diproduksi</a:t>
              </a:r>
              <a:r>
                <a:rPr lang="en-US" sz="2400" kern="1200" dirty="0">
                  <a:solidFill>
                    <a:schemeClr val="bg1"/>
                  </a:solidFill>
                </a:rPr>
                <a:t> farm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harus</a:t>
              </a:r>
              <a:r>
                <a:rPr lang="en-US" sz="2400" kern="1200" dirty="0">
                  <a:solidFill>
                    <a:schemeClr val="bg1"/>
                  </a:solidFill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berasal</a:t>
              </a:r>
              <a:r>
                <a:rPr lang="en-US" sz="2400" kern="1200" dirty="0">
                  <a:solidFill>
                    <a:schemeClr val="bg1"/>
                  </a:solidFill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dari</a:t>
              </a:r>
              <a:r>
                <a:rPr lang="en-US" sz="2400" kern="1200" dirty="0">
                  <a:solidFill>
                    <a:schemeClr val="bg1"/>
                  </a:solidFill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sapi</a:t>
              </a:r>
              <a:r>
                <a:rPr lang="en-US" sz="2400" kern="1200" dirty="0">
                  <a:solidFill>
                    <a:schemeClr val="bg1"/>
                  </a:solidFill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sehat</a:t>
              </a:r>
              <a:r>
                <a:rPr lang="en-US" sz="2400" kern="1200" dirty="0">
                  <a:solidFill>
                    <a:schemeClr val="bg1"/>
                  </a:solidFill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dan</a:t>
              </a:r>
              <a:r>
                <a:rPr lang="en-US" sz="2400" kern="1200" dirty="0">
                  <a:solidFill>
                    <a:schemeClr val="bg1"/>
                  </a:solidFill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dikelola</a:t>
              </a:r>
              <a:r>
                <a:rPr lang="en-US" sz="2400" kern="1200" dirty="0">
                  <a:solidFill>
                    <a:schemeClr val="bg1"/>
                  </a:solidFill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dengan</a:t>
              </a:r>
              <a:r>
                <a:rPr lang="en-US" sz="2400" kern="1200" dirty="0">
                  <a:solidFill>
                    <a:schemeClr val="bg1"/>
                  </a:solidFill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baik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48D7D62C-3141-9246-A3DC-9EE15E43F525}"/>
              </a:ext>
            </a:extLst>
          </p:cNvPr>
          <p:cNvSpPr/>
          <p:nvPr/>
        </p:nvSpPr>
        <p:spPr>
          <a:xfrm>
            <a:off x="5796136" y="2960948"/>
            <a:ext cx="648072" cy="136815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6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640726-FC0C-FE47-932D-C8B9198C93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500" err="1"/>
              <a:t>Pencegahan</a:t>
            </a:r>
            <a:r>
              <a:rPr lang="en-US" sz="2500"/>
              <a:t> </a:t>
            </a:r>
            <a:r>
              <a:rPr lang="en-US" sz="2500" err="1"/>
              <a:t>sumber</a:t>
            </a:r>
            <a:r>
              <a:rPr lang="en-US" sz="2500"/>
              <a:t> </a:t>
            </a:r>
            <a:r>
              <a:rPr lang="en-US" sz="2500" err="1"/>
              <a:t>penyakit</a:t>
            </a:r>
            <a:r>
              <a:rPr lang="en-US" sz="2500"/>
              <a:t> </a:t>
            </a:r>
            <a:r>
              <a:rPr lang="en-US" sz="2500" err="1"/>
              <a:t>masuk</a:t>
            </a:r>
            <a:r>
              <a:rPr lang="en-US" sz="2500"/>
              <a:t> </a:t>
            </a:r>
            <a:r>
              <a:rPr lang="en-US" sz="2500" err="1"/>
              <a:t>ke</a:t>
            </a:r>
            <a:r>
              <a:rPr lang="en-US" sz="2500"/>
              <a:t> </a:t>
            </a:r>
            <a:r>
              <a:rPr lang="en-US" sz="2500" err="1"/>
              <a:t>lingkungan</a:t>
            </a:r>
            <a:r>
              <a:rPr lang="en-US" sz="2500"/>
              <a:t> </a:t>
            </a:r>
            <a:r>
              <a:rPr lang="en-US" sz="2500" err="1"/>
              <a:t>kandang</a:t>
            </a:r>
            <a:endParaRPr lang="en-US" sz="2500"/>
          </a:p>
          <a:p>
            <a:r>
              <a:rPr lang="en-US" sz="2500"/>
              <a:t>Program </a:t>
            </a:r>
            <a:r>
              <a:rPr lang="en-US" sz="2500" err="1"/>
              <a:t>penanganan</a:t>
            </a:r>
            <a:r>
              <a:rPr lang="en-US" sz="2500"/>
              <a:t> </a:t>
            </a:r>
            <a:r>
              <a:rPr lang="en-US" sz="2500" err="1"/>
              <a:t>penyakit</a:t>
            </a:r>
            <a:r>
              <a:rPr lang="en-US" sz="2500"/>
              <a:t> yang </a:t>
            </a:r>
            <a:r>
              <a:rPr lang="en-US" sz="2500" err="1"/>
              <a:t>efektif</a:t>
            </a:r>
            <a:endParaRPr lang="en-US" sz="2500"/>
          </a:p>
          <a:p>
            <a:r>
              <a:rPr lang="en-US" sz="2500" err="1"/>
              <a:t>Penggunaan</a:t>
            </a:r>
            <a:r>
              <a:rPr lang="en-US" sz="2500"/>
              <a:t> </a:t>
            </a:r>
            <a:r>
              <a:rPr lang="en-US" sz="2500" err="1"/>
              <a:t>obat-oban</a:t>
            </a:r>
            <a:r>
              <a:rPr lang="en-US" sz="2500"/>
              <a:t> </a:t>
            </a:r>
            <a:r>
              <a:rPr lang="en-US" sz="2500" err="1"/>
              <a:t>hewan</a:t>
            </a:r>
            <a:r>
              <a:rPr lang="en-US" sz="2500"/>
              <a:t> </a:t>
            </a:r>
            <a:r>
              <a:rPr lang="en-US" sz="2500" err="1"/>
              <a:t>sesuai</a:t>
            </a:r>
            <a:r>
              <a:rPr lang="en-US" sz="2500"/>
              <a:t> </a:t>
            </a:r>
            <a:r>
              <a:rPr lang="en-US" sz="2500" err="1"/>
              <a:t>ketentuan</a:t>
            </a:r>
            <a:endParaRPr lang="en-US" sz="2500"/>
          </a:p>
          <a:p>
            <a:r>
              <a:rPr lang="en-US" sz="2500" err="1"/>
              <a:t>Pelatihan</a:t>
            </a:r>
            <a:r>
              <a:rPr lang="en-US" sz="2500"/>
              <a:t> </a:t>
            </a:r>
            <a:r>
              <a:rPr lang="en-US" sz="2500" err="1"/>
              <a:t>pegawai</a:t>
            </a:r>
            <a:r>
              <a:rPr lang="en-US" sz="2500"/>
              <a:t> </a:t>
            </a:r>
            <a:r>
              <a:rPr lang="en-US" sz="2500" err="1"/>
              <a:t>dengan</a:t>
            </a:r>
            <a:r>
              <a:rPr lang="en-US" sz="2500"/>
              <a:t> </a:t>
            </a:r>
            <a:r>
              <a:rPr lang="en-US" sz="2500" err="1"/>
              <a:t>tepat</a:t>
            </a:r>
            <a:endParaRPr lang="en-US" sz="2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D0BDE-48F8-E640-8FA0-199634E6EA1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en-US" err="1"/>
              <a:t>Kesehatan</a:t>
            </a:r>
            <a:r>
              <a:rPr lang="en-US"/>
              <a:t> </a:t>
            </a:r>
            <a:r>
              <a:rPr lang="en-US" err="1"/>
              <a:t>Ternak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3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603D-458B-7444-B979-0545D4BF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Kesehatan</a:t>
            </a:r>
            <a:r>
              <a:rPr lang="en-US"/>
              <a:t> </a:t>
            </a:r>
            <a:r>
              <a:rPr lang="en-US" err="1"/>
              <a:t>Ternak</a:t>
            </a:r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4DD80BC-9E7D-0847-B23C-72D43D776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7" y="1988839"/>
            <a:ext cx="3772543" cy="3745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604B01-0B70-604C-A15A-EFB9CE836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1"/>
          <a:stretch/>
        </p:blipFill>
        <p:spPr>
          <a:xfrm>
            <a:off x="4860032" y="1988841"/>
            <a:ext cx="3722356" cy="3745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F6B5B0-10E9-9046-BC8E-A6F9307598B6}"/>
              </a:ext>
            </a:extLst>
          </p:cNvPr>
          <p:cNvSpPr txBox="1"/>
          <p:nvPr/>
        </p:nvSpPr>
        <p:spPr>
          <a:xfrm>
            <a:off x="6166410" y="161950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Sapi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Sakit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8B062A-E461-C548-8119-E799544408AC}"/>
              </a:ext>
            </a:extLst>
          </p:cNvPr>
          <p:cNvSpPr txBox="1"/>
          <p:nvPr/>
        </p:nvSpPr>
        <p:spPr>
          <a:xfrm>
            <a:off x="1980029" y="1619507"/>
            <a:ext cx="11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err="1">
                <a:solidFill>
                  <a:schemeClr val="accent3">
                    <a:lumMod val="75000"/>
                  </a:schemeClr>
                </a:solidFill>
              </a:rPr>
              <a:t>Sapi</a:t>
            </a:r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3">
                    <a:lumMod val="75000"/>
                  </a:schemeClr>
                </a:solidFill>
              </a:rPr>
              <a:t>Sehat</a:t>
            </a:r>
            <a:endParaRPr lang="en-US" b="1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6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66BC317-2F36-734A-A212-198EFD399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5" y="0"/>
            <a:ext cx="6948265" cy="6897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341082-D9E8-F94E-87E9-75485795712C}"/>
              </a:ext>
            </a:extLst>
          </p:cNvPr>
          <p:cNvSpPr txBox="1"/>
          <p:nvPr/>
        </p:nvSpPr>
        <p:spPr>
          <a:xfrm rot="16200000">
            <a:off x="-1063768" y="2800073"/>
            <a:ext cx="4408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err="1">
                <a:solidFill>
                  <a:schemeClr val="bg1"/>
                </a:solidFill>
              </a:rPr>
              <a:t>Ciri-ciri</a:t>
            </a:r>
            <a:r>
              <a:rPr lang="en-US" sz="4400" b="1">
                <a:solidFill>
                  <a:schemeClr val="bg1"/>
                </a:solidFill>
              </a:rPr>
              <a:t> </a:t>
            </a:r>
            <a:r>
              <a:rPr lang="en-US" sz="4400" b="1" err="1">
                <a:solidFill>
                  <a:schemeClr val="bg1"/>
                </a:solidFill>
              </a:rPr>
              <a:t>Sapi</a:t>
            </a:r>
            <a:r>
              <a:rPr lang="en-US" sz="4400" b="1">
                <a:solidFill>
                  <a:schemeClr val="bg1"/>
                </a:solidFill>
              </a:rPr>
              <a:t> </a:t>
            </a:r>
            <a:r>
              <a:rPr lang="en-US" sz="4400" b="1" err="1">
                <a:solidFill>
                  <a:schemeClr val="bg1"/>
                </a:solidFill>
              </a:rPr>
              <a:t>Sehat</a:t>
            </a:r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3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41082-D9E8-F94E-87E9-75485795712C}"/>
              </a:ext>
            </a:extLst>
          </p:cNvPr>
          <p:cNvSpPr txBox="1"/>
          <p:nvPr/>
        </p:nvSpPr>
        <p:spPr>
          <a:xfrm rot="16200000">
            <a:off x="-977430" y="2800073"/>
            <a:ext cx="4235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err="1">
                <a:solidFill>
                  <a:schemeClr val="bg1"/>
                </a:solidFill>
              </a:rPr>
              <a:t>Ciri-ciri</a:t>
            </a:r>
            <a:r>
              <a:rPr lang="en-US" sz="4400" b="1">
                <a:solidFill>
                  <a:schemeClr val="bg1"/>
                </a:solidFill>
              </a:rPr>
              <a:t> </a:t>
            </a:r>
            <a:r>
              <a:rPr lang="en-US" sz="4400" b="1" err="1">
                <a:solidFill>
                  <a:schemeClr val="bg1"/>
                </a:solidFill>
              </a:rPr>
              <a:t>Sapi</a:t>
            </a:r>
            <a:r>
              <a:rPr lang="en-US" sz="4400" b="1">
                <a:solidFill>
                  <a:schemeClr val="bg1"/>
                </a:solidFill>
              </a:rPr>
              <a:t> </a:t>
            </a:r>
            <a:r>
              <a:rPr lang="en-US" sz="4400" b="1" err="1">
                <a:solidFill>
                  <a:schemeClr val="bg1"/>
                </a:solidFill>
              </a:rPr>
              <a:t>Sakit</a:t>
            </a:r>
            <a:endParaRPr lang="en-US" sz="4400" b="1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13A46-E46F-9045-85D2-44AB10145C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1"/>
          <a:stretch/>
        </p:blipFill>
        <p:spPr>
          <a:xfrm>
            <a:off x="2483768" y="0"/>
            <a:ext cx="6696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FEA6-3FD8-F04E-B6E7-4E44A940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4608512" cy="620688"/>
          </a:xfrm>
        </p:spPr>
        <p:txBody>
          <a:bodyPr/>
          <a:lstStyle/>
          <a:p>
            <a:r>
              <a:rPr lang="en-US" dirty="0" err="1"/>
              <a:t>Skor</a:t>
            </a:r>
            <a:r>
              <a:rPr lang="en-US" dirty="0"/>
              <a:t> </a:t>
            </a:r>
            <a:r>
              <a:rPr lang="en-US" dirty="0" err="1"/>
              <a:t>Kebersihan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263B4C-E6C7-BB44-A094-E63D02B1F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3" y="908720"/>
            <a:ext cx="5791396" cy="5832648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DE8999-4D89-BC41-9879-1C4CF215234B}"/>
              </a:ext>
            </a:extLst>
          </p:cNvPr>
          <p:cNvSpPr txBox="1">
            <a:spLocks/>
          </p:cNvSpPr>
          <p:nvPr/>
        </p:nvSpPr>
        <p:spPr>
          <a:xfrm>
            <a:off x="5970909" y="1916832"/>
            <a:ext cx="2933113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500" b="1" err="1"/>
              <a:t>Kebersihan</a:t>
            </a:r>
            <a:r>
              <a:rPr lang="en-US" sz="2500" b="1"/>
              <a:t>:</a:t>
            </a:r>
          </a:p>
          <a:p>
            <a:pPr indent="-323850"/>
            <a:r>
              <a:rPr lang="en-US" sz="2300" err="1"/>
              <a:t>Kebersihan</a:t>
            </a:r>
            <a:r>
              <a:rPr lang="en-US" sz="2300"/>
              <a:t> </a:t>
            </a:r>
            <a:r>
              <a:rPr lang="en-US" sz="2300" err="1"/>
              <a:t>lantai</a:t>
            </a:r>
            <a:r>
              <a:rPr lang="en-US" sz="2300"/>
              <a:t>, </a:t>
            </a:r>
            <a:r>
              <a:rPr lang="en-US" sz="2300" err="1"/>
              <a:t>kandang</a:t>
            </a:r>
            <a:r>
              <a:rPr lang="en-US" sz="2300"/>
              <a:t> </a:t>
            </a:r>
            <a:r>
              <a:rPr lang="en-US" sz="2300" err="1"/>
              <a:t>dan</a:t>
            </a:r>
            <a:r>
              <a:rPr lang="en-US" sz="2300"/>
              <a:t> </a:t>
            </a:r>
            <a:r>
              <a:rPr lang="en-US" sz="2300" err="1"/>
              <a:t>sapi</a:t>
            </a:r>
            <a:r>
              <a:rPr lang="en-US" sz="2300"/>
              <a:t> </a:t>
            </a:r>
            <a:r>
              <a:rPr lang="en-US" sz="2300" err="1"/>
              <a:t>harus</a:t>
            </a:r>
            <a:r>
              <a:rPr lang="en-US" sz="2300"/>
              <a:t> </a:t>
            </a:r>
            <a:r>
              <a:rPr lang="en-US" sz="2300" err="1"/>
              <a:t>dijaga</a:t>
            </a:r>
            <a:r>
              <a:rPr lang="en-US" sz="2300"/>
              <a:t>, agar  </a:t>
            </a:r>
            <a:r>
              <a:rPr lang="en-US" sz="2300" err="1"/>
              <a:t>kesehatan</a:t>
            </a:r>
            <a:r>
              <a:rPr lang="en-US" sz="2300"/>
              <a:t> </a:t>
            </a:r>
            <a:r>
              <a:rPr lang="en-US" sz="2300" err="1"/>
              <a:t>sapi</a:t>
            </a:r>
            <a:r>
              <a:rPr lang="en-US" sz="2300"/>
              <a:t> </a:t>
            </a:r>
            <a:r>
              <a:rPr lang="en-US" sz="2300" err="1"/>
              <a:t>tetap</a:t>
            </a:r>
            <a:r>
              <a:rPr lang="en-US" sz="2300"/>
              <a:t> </a:t>
            </a:r>
            <a:r>
              <a:rPr lang="en-US" sz="2300" err="1"/>
              <a:t>baik</a:t>
            </a:r>
            <a:r>
              <a:rPr lang="en-US" sz="2300"/>
              <a:t> </a:t>
            </a:r>
            <a:r>
              <a:rPr lang="en-US" sz="2300" err="1"/>
              <a:t>dan</a:t>
            </a:r>
            <a:r>
              <a:rPr lang="en-US" sz="2300"/>
              <a:t> </a:t>
            </a:r>
            <a:r>
              <a:rPr lang="en-US" sz="2300" err="1"/>
              <a:t>produksi</a:t>
            </a:r>
            <a:r>
              <a:rPr lang="en-US" sz="2300"/>
              <a:t> </a:t>
            </a:r>
            <a:r>
              <a:rPr lang="en-US" sz="2300" err="1"/>
              <a:t>susu</a:t>
            </a:r>
            <a:r>
              <a:rPr lang="en-US" sz="2300"/>
              <a:t> yang </a:t>
            </a:r>
            <a:r>
              <a:rPr lang="en-US" sz="2300" err="1"/>
              <a:t>tinggi</a:t>
            </a:r>
            <a:endParaRPr lang="en-US" sz="2300"/>
          </a:p>
          <a:p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3191165391"/>
      </p:ext>
    </p:extLst>
  </p:cSld>
  <p:clrMapOvr>
    <a:masterClrMapping/>
  </p:clrMapOvr>
</p:sld>
</file>

<file path=ppt/theme/theme1.xml><?xml version="1.0" encoding="utf-8"?>
<a:theme xmlns:a="http://schemas.openxmlformats.org/drawingml/2006/main" name="Mo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31395</TotalTime>
  <Words>1094</Words>
  <Application>Microsoft Macintosh PowerPoint</Application>
  <PresentationFormat>On-screen Show (4:3)</PresentationFormat>
  <Paragraphs>246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Courier New</vt:lpstr>
      <vt:lpstr>Times New Roman</vt:lpstr>
      <vt:lpstr>Trebuchet MS</vt:lpstr>
      <vt:lpstr>Wingdings</vt:lpstr>
      <vt:lpstr>Mod</vt:lpstr>
      <vt:lpstr>1_Mod</vt:lpstr>
      <vt:lpstr>Good Dairy Farming Practices</vt:lpstr>
      <vt:lpstr>Ternak Sapi Perah</vt:lpstr>
      <vt:lpstr>Dairy Good Farming Practices</vt:lpstr>
      <vt:lpstr>Good Dairy Farming Practices</vt:lpstr>
      <vt:lpstr>PowerPoint Presentation</vt:lpstr>
      <vt:lpstr>Kesehatan Ternak</vt:lpstr>
      <vt:lpstr>PowerPoint Presentation</vt:lpstr>
      <vt:lpstr>PowerPoint Presentation</vt:lpstr>
      <vt:lpstr>Skor Kebersihan</vt:lpstr>
      <vt:lpstr>PowerPoint Presentation</vt:lpstr>
      <vt:lpstr>Pemerahan yang Baik</vt:lpstr>
      <vt:lpstr>Pemerahan yang Kurang Baik</vt:lpstr>
      <vt:lpstr>Pemerahan</vt:lpstr>
      <vt:lpstr>Mastitis</vt:lpstr>
      <vt:lpstr>PowerPoint Presentation</vt:lpstr>
      <vt:lpstr>PowerPoint Presentation</vt:lpstr>
      <vt:lpstr>Pakan Sapi Perah</vt:lpstr>
      <vt:lpstr>Proses Pencernaan</vt:lpstr>
      <vt:lpstr>Jenis Pakan pada Sapi Perah</vt:lpstr>
      <vt:lpstr>Pemanenan Hijauan yang Tepat</vt:lpstr>
      <vt:lpstr>Pemberian Pakan pada Sapi Perah</vt:lpstr>
      <vt:lpstr>Jumlah Pemberian Pakan</vt:lpstr>
      <vt:lpstr>Jumlah Pemberian Pakan</vt:lpstr>
      <vt:lpstr>Pemberian Pakan yang Kurang</vt:lpstr>
      <vt:lpstr>Air Minum</vt:lpstr>
      <vt:lpstr>Air Minum</vt:lpstr>
      <vt:lpstr>Kebutuhan Air Minum</vt:lpstr>
      <vt:lpstr>PowerPoint Presentation</vt:lpstr>
      <vt:lpstr>Kondisi Kandang</vt:lpstr>
      <vt:lpstr>Lantai Basah &amp; Ukuran Kandang Sempit</vt:lpstr>
      <vt:lpstr>Lantai Kandang Kasar</vt:lpstr>
      <vt:lpstr>PowerPoint Presentation</vt:lpstr>
      <vt:lpstr>PowerPoint Presentation</vt:lpstr>
      <vt:lpstr>PowerPoint Presentation</vt:lpstr>
      <vt:lpstr>Pengelolaan Kotoran</vt:lpstr>
      <vt:lpstr>Penutup</vt:lpstr>
      <vt:lpstr>References</vt:lpstr>
      <vt:lpstr>Terima Kasih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KEMAJUAN KAJIAN DAYA SAING PERSUSUAN NASIONAL</dc:title>
  <dc:creator>Despal Tanjung</dc:creator>
  <cp:lastModifiedBy>Idat Galih Permana</cp:lastModifiedBy>
  <cp:revision>667</cp:revision>
  <cp:lastPrinted>2018-11-10T15:13:04Z</cp:lastPrinted>
  <dcterms:created xsi:type="dcterms:W3CDTF">2012-09-10T14:53:38Z</dcterms:created>
  <dcterms:modified xsi:type="dcterms:W3CDTF">2018-11-10T15:31:38Z</dcterms:modified>
</cp:coreProperties>
</file>